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89" r:id="rId2"/>
  </p:sldMasterIdLst>
  <p:notesMasterIdLst>
    <p:notesMasterId r:id="rId145"/>
  </p:notesMasterIdLst>
  <p:sldIdLst>
    <p:sldId id="280" r:id="rId3"/>
    <p:sldId id="368" r:id="rId4"/>
    <p:sldId id="479" r:id="rId5"/>
    <p:sldId id="486" r:id="rId6"/>
    <p:sldId id="540" r:id="rId7"/>
    <p:sldId id="488" r:id="rId8"/>
    <p:sldId id="541" r:id="rId9"/>
    <p:sldId id="489" r:id="rId10"/>
    <p:sldId id="542" r:id="rId11"/>
    <p:sldId id="363" r:id="rId12"/>
    <p:sldId id="282" r:id="rId13"/>
    <p:sldId id="548" r:id="rId14"/>
    <p:sldId id="481" r:id="rId15"/>
    <p:sldId id="393" r:id="rId16"/>
    <p:sldId id="544" r:id="rId17"/>
    <p:sldId id="423" r:id="rId18"/>
    <p:sldId id="476" r:id="rId19"/>
    <p:sldId id="491" r:id="rId20"/>
    <p:sldId id="283" r:id="rId21"/>
    <p:sldId id="310" r:id="rId22"/>
    <p:sldId id="492" r:id="rId23"/>
    <p:sldId id="493" r:id="rId24"/>
    <p:sldId id="559" r:id="rId25"/>
    <p:sldId id="369" r:id="rId26"/>
    <p:sldId id="396" r:id="rId27"/>
    <p:sldId id="386" r:id="rId28"/>
    <p:sldId id="545" r:id="rId29"/>
    <p:sldId id="400" r:id="rId30"/>
    <p:sldId id="427" r:id="rId31"/>
    <p:sldId id="546" r:id="rId32"/>
    <p:sldId id="497" r:id="rId33"/>
    <p:sldId id="399" r:id="rId34"/>
    <p:sldId id="483" r:id="rId35"/>
    <p:sldId id="536" r:id="rId36"/>
    <p:sldId id="320" r:id="rId37"/>
    <p:sldId id="313" r:id="rId38"/>
    <p:sldId id="537" r:id="rId39"/>
    <p:sldId id="538" r:id="rId40"/>
    <p:sldId id="288" r:id="rId41"/>
    <p:sldId id="424" r:id="rId42"/>
    <p:sldId id="547" r:id="rId43"/>
    <p:sldId id="498" r:id="rId44"/>
    <p:sldId id="290" r:id="rId45"/>
    <p:sldId id="425" r:id="rId46"/>
    <p:sldId id="485" r:id="rId47"/>
    <p:sldId id="550" r:id="rId48"/>
    <p:sldId id="484" r:id="rId49"/>
    <p:sldId id="292" r:id="rId50"/>
    <p:sldId id="549" r:id="rId51"/>
    <p:sldId id="366" r:id="rId52"/>
    <p:sldId id="294" r:id="rId53"/>
    <p:sldId id="376" r:id="rId54"/>
    <p:sldId id="377" r:id="rId55"/>
    <p:sldId id="367" r:id="rId56"/>
    <p:sldId id="326" r:id="rId57"/>
    <p:sldId id="333" r:id="rId58"/>
    <p:sldId id="401" r:id="rId59"/>
    <p:sldId id="402" r:id="rId60"/>
    <p:sldId id="499" r:id="rId61"/>
    <p:sldId id="428" r:id="rId62"/>
    <p:sldId id="334" r:id="rId63"/>
    <p:sldId id="336" r:id="rId64"/>
    <p:sldId id="370" r:id="rId65"/>
    <p:sldId id="335" r:id="rId66"/>
    <p:sldId id="560" r:id="rId67"/>
    <p:sldId id="429" r:id="rId68"/>
    <p:sldId id="441" r:id="rId69"/>
    <p:sldId id="444" r:id="rId70"/>
    <p:sldId id="436" r:id="rId71"/>
    <p:sldId id="437" r:id="rId72"/>
    <p:sldId id="438" r:id="rId73"/>
    <p:sldId id="439" r:id="rId74"/>
    <p:sldId id="440" r:id="rId75"/>
    <p:sldId id="406" r:id="rId76"/>
    <p:sldId id="407" r:id="rId77"/>
    <p:sldId id="455" r:id="rId78"/>
    <p:sldId id="409" r:id="rId79"/>
    <p:sldId id="517" r:id="rId80"/>
    <p:sldId id="410" r:id="rId81"/>
    <p:sldId id="518" r:id="rId82"/>
    <p:sldId id="456" r:id="rId83"/>
    <p:sldId id="506" r:id="rId84"/>
    <p:sldId id="457" r:id="rId85"/>
    <p:sldId id="412" r:id="rId86"/>
    <p:sldId id="459" r:id="rId87"/>
    <p:sldId id="508" r:id="rId88"/>
    <p:sldId id="458" r:id="rId89"/>
    <p:sldId id="461" r:id="rId90"/>
    <p:sldId id="462" r:id="rId91"/>
    <p:sldId id="511" r:id="rId92"/>
    <p:sldId id="529" r:id="rId93"/>
    <p:sldId id="519" r:id="rId94"/>
    <p:sldId id="553" r:id="rId95"/>
    <p:sldId id="556" r:id="rId96"/>
    <p:sldId id="521" r:id="rId97"/>
    <p:sldId id="522" r:id="rId98"/>
    <p:sldId id="523" r:id="rId99"/>
    <p:sldId id="554" r:id="rId100"/>
    <p:sldId id="524" r:id="rId101"/>
    <p:sldId id="525" r:id="rId102"/>
    <p:sldId id="526" r:id="rId103"/>
    <p:sldId id="527" r:id="rId104"/>
    <p:sldId id="528" r:id="rId105"/>
    <p:sldId id="530" r:id="rId106"/>
    <p:sldId id="478" r:id="rId107"/>
    <p:sldId id="371" r:id="rId108"/>
    <p:sldId id="342" r:id="rId109"/>
    <p:sldId id="500" r:id="rId110"/>
    <p:sldId id="535" r:id="rId111"/>
    <p:sldId id="533" r:id="rId112"/>
    <p:sldId id="551" r:id="rId113"/>
    <p:sldId id="502" r:id="rId114"/>
    <p:sldId id="504" r:id="rId115"/>
    <p:sldId id="296" r:id="rId116"/>
    <p:sldId id="557" r:id="rId117"/>
    <p:sldId id="463" r:id="rId118"/>
    <p:sldId id="413" r:id="rId119"/>
    <p:sldId id="414" r:id="rId120"/>
    <p:sldId id="490" r:id="rId121"/>
    <p:sldId id="415" r:id="rId122"/>
    <p:sldId id="464" r:id="rId123"/>
    <p:sldId id="343" r:id="rId124"/>
    <p:sldId id="373" r:id="rId125"/>
    <p:sldId id="417" r:id="rId126"/>
    <p:sldId id="418" r:id="rId127"/>
    <p:sldId id="419" r:id="rId128"/>
    <p:sldId id="467" r:id="rId129"/>
    <p:sldId id="468" r:id="rId130"/>
    <p:sldId id="465" r:id="rId131"/>
    <p:sldId id="350" r:id="rId132"/>
    <p:sldId id="379" r:id="rId133"/>
    <p:sldId id="558" r:id="rId134"/>
    <p:sldId id="466" r:id="rId135"/>
    <p:sldId id="470" r:id="rId136"/>
    <p:sldId id="471" r:id="rId137"/>
    <p:sldId id="472" r:id="rId138"/>
    <p:sldId id="474" r:id="rId139"/>
    <p:sldId id="475" r:id="rId140"/>
    <p:sldId id="473" r:id="rId141"/>
    <p:sldId id="372" r:id="rId142"/>
    <p:sldId id="356" r:id="rId143"/>
    <p:sldId id="357" r:id="rId144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CC33"/>
    <a:srgbClr val="00FF00"/>
    <a:srgbClr val="FFCC00"/>
    <a:srgbClr val="0066FF"/>
    <a:srgbClr val="99FF66"/>
    <a:srgbClr val="CCECFF"/>
    <a:srgbClr val="66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4660"/>
  </p:normalViewPr>
  <p:slideViewPr>
    <p:cSldViewPr>
      <p:cViewPr varScale="1">
        <p:scale>
          <a:sx n="63" d="100"/>
          <a:sy n="63" d="100"/>
        </p:scale>
        <p:origin x="8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29" y="0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609" y="4861359"/>
            <a:ext cx="5678083" cy="460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22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055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2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29" y="9721055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CDA87176-53A5-4BE2-BB36-44550B8BFC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12847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3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0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53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2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1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/>
              <a:pPr>
                <a:defRPr/>
              </a:pPr>
              <a:t>134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515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osnet.cs.nchu.edu.tw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91F42-F963-425A-8513-31CE11AA8D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115889"/>
            <a:ext cx="2745317" cy="60102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115889"/>
            <a:ext cx="8039100" cy="60102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FE3674-CDC6-4F01-8D00-CCBFD24D34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-26988"/>
            <a:ext cx="12192000" cy="962026"/>
            <a:chOff x="0" y="-17"/>
            <a:chExt cx="5760" cy="606"/>
          </a:xfrm>
        </p:grpSpPr>
        <p:pic>
          <p:nvPicPr>
            <p:cNvPr id="5" name="Picture 7" descr="oslab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-17"/>
              <a:ext cx="4830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15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94" y="-17"/>
              <a:ext cx="1066" cy="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12" descr="Slide_iconblue_pc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4634" y="6010275"/>
            <a:ext cx="134831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97145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0A2B1-AD20-4166-B6D5-5B145BA6031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7593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85228-623B-4451-AE5F-DC9B995EBC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492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39481-F962-4F85-9E1B-554F3CA4721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67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DE2E-C83E-4954-B893-149E183B01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224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632AD-9D6A-45CC-A1CF-8EF7EBEC22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915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3F6A1-8A0B-4905-8C4D-A2A8927382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2161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8101C-A27A-4027-B24D-6AD0C5A416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216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D4BB2-6766-4561-BC06-F552BFADA6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10DE6-F0B5-4BB5-93AA-2CCD573E1E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1208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5A9B3-FB01-4448-ABE2-4F80DA56BB6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8224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7625"/>
            <a:ext cx="2745317" cy="60785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47625"/>
            <a:ext cx="8039100" cy="60785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A3035-2733-4190-AD0D-DBCC8048BE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67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54202-1D94-4F40-BF1C-2B28CDC5AF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59911-C564-410A-B93B-2F735A8FE3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878F-EED9-40BE-A34B-8E294055A8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458FE-58C5-40CD-A089-063BEF5C9E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FF96D-3F97-4EED-A2CE-E2DD9497B7B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90473-F383-46E9-847B-A62E2A0F4C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CC5E8-09D8-49E9-851F-C2B04BD1C9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11588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16C360E-DEBE-4CF7-8E6B-B96E06B1CF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fld id="{06FB7576-D5A1-4124-A8A2-2098A4E88B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929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 baseline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標楷體" panose="03000509000000000000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uu.se/education/course/homepage/dsp/vt19/modules/module-4/implementing-threads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uu.se/education/course/homepage/dsp/vt19/modules/module-4/implementing-thread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0426"/>
            <a:ext cx="7772400" cy="23780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Chapter 4</a:t>
            </a:r>
            <a:br>
              <a:rPr lang="en-US" altLang="zh-TW" dirty="0" smtClean="0"/>
            </a:br>
            <a:r>
              <a:rPr lang="en-US" altLang="zh-TW" dirty="0" smtClean="0"/>
              <a:t>  </a:t>
            </a:r>
            <a:br>
              <a:rPr lang="en-US" altLang="zh-TW" dirty="0" smtClean="0"/>
            </a:br>
            <a:r>
              <a:rPr lang="en-US" altLang="zh-TW" dirty="0" smtClean="0"/>
              <a:t>Thread &amp; Concurrency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Overview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TW" sz="2800" dirty="0"/>
              <a:t>Process: </a:t>
            </a:r>
            <a:r>
              <a:rPr lang="en-US" altLang="zh-TW" sz="2400" b="1" dirty="0">
                <a:solidFill>
                  <a:srgbClr val="3333FF"/>
                </a:solidFill>
              </a:rPr>
              <a:t>High overhead</a:t>
            </a:r>
            <a:r>
              <a:rPr lang="en-US" altLang="zh-TW" sz="2400" i="1" dirty="0"/>
              <a:t> </a:t>
            </a:r>
            <a:r>
              <a:rPr lang="en-US" altLang="zh-TW" sz="2400" dirty="0"/>
              <a:t>abstraction to execute a program</a:t>
            </a:r>
          </a:p>
          <a:p>
            <a:pPr lvl="1" eaLnBrk="1" hangingPunct="1"/>
            <a:r>
              <a:rPr lang="en-US" altLang="zh-TW" sz="2400" dirty="0"/>
              <a:t>E.g., </a:t>
            </a:r>
            <a:r>
              <a:rPr lang="en-IE" altLang="zh-TW" sz="2400" dirty="0"/>
              <a:t>creating process is as an </a:t>
            </a:r>
            <a:r>
              <a:rPr lang="en-IE" altLang="zh-TW" sz="2400" i="1" dirty="0"/>
              <a:t>expensive</a:t>
            </a:r>
            <a:r>
              <a:rPr lang="en-IE" altLang="zh-TW" sz="2400" dirty="0"/>
              <a:t> operation.</a:t>
            </a:r>
            <a:r>
              <a:rPr lang="en-US" altLang="zh-TW" sz="2400" dirty="0"/>
              <a:t> </a:t>
            </a:r>
          </a:p>
          <a:p>
            <a:pPr lvl="2" eaLnBrk="1" hangingPunct="1"/>
            <a:r>
              <a:rPr lang="en-US" altLang="zh-TW" sz="2000" dirty="0"/>
              <a:t>Each process have its own code, data, heap, and stack segments</a:t>
            </a:r>
            <a:endParaRPr lang="en-US" altLang="zh-TW" dirty="0" smtClean="0"/>
          </a:p>
          <a:p>
            <a:pPr eaLnBrk="1" hangingPunct="1"/>
            <a:r>
              <a:rPr lang="en-US" altLang="zh-TW" sz="2800" dirty="0"/>
              <a:t>Solutions: </a:t>
            </a:r>
            <a:r>
              <a:rPr lang="en-US" altLang="zh-TW" sz="2800" b="1" dirty="0">
                <a:solidFill>
                  <a:srgbClr val="FF3300"/>
                </a:solidFill>
              </a:rPr>
              <a:t>thread</a:t>
            </a:r>
          </a:p>
          <a:p>
            <a:pPr lvl="1" eaLnBrk="1" hangingPunct="1"/>
            <a:r>
              <a:rPr lang="en-US" altLang="zh-TW" sz="2400" dirty="0"/>
              <a:t>A basic unit of CPU utilization</a:t>
            </a:r>
          </a:p>
          <a:p>
            <a:pPr lvl="1" eaLnBrk="1" hangingPunct="1"/>
            <a:r>
              <a:rPr lang="en-US" altLang="zh-TW" sz="2400" dirty="0"/>
              <a:t>Like process, also need resources like </a:t>
            </a:r>
            <a:r>
              <a:rPr lang="en-US" altLang="zh-TW" sz="2400" b="1" dirty="0">
                <a:solidFill>
                  <a:srgbClr val="FF0000"/>
                </a:solidFill>
              </a:rPr>
              <a:t>thread ID</a:t>
            </a:r>
            <a:r>
              <a:rPr lang="en-US" altLang="zh-TW" sz="2400" dirty="0"/>
              <a:t>, </a:t>
            </a:r>
            <a:r>
              <a:rPr lang="en-US" altLang="zh-TW" sz="2400" b="1" dirty="0">
                <a:solidFill>
                  <a:srgbClr val="FF0000"/>
                </a:solidFill>
              </a:rPr>
              <a:t>program counter</a:t>
            </a:r>
            <a:r>
              <a:rPr lang="en-US" altLang="zh-TW" sz="2400" dirty="0">
                <a:solidFill>
                  <a:srgbClr val="FF0000"/>
                </a:solidFill>
              </a:rPr>
              <a:t>,</a:t>
            </a:r>
            <a:r>
              <a:rPr lang="en-US" altLang="zh-TW" sz="2400" b="1" dirty="0">
                <a:solidFill>
                  <a:srgbClr val="FF0000"/>
                </a:solidFill>
              </a:rPr>
              <a:t> register set</a:t>
            </a:r>
            <a:r>
              <a:rPr lang="en-US" altLang="zh-TW" sz="2400" dirty="0"/>
              <a:t>, and</a:t>
            </a:r>
            <a:r>
              <a:rPr lang="en-US" altLang="zh-TW" sz="2400" b="1" dirty="0"/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stack</a:t>
            </a:r>
            <a:r>
              <a:rPr lang="en-US" altLang="zh-TW" sz="2400" b="1" dirty="0"/>
              <a:t>…</a:t>
            </a: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Some resources are shared</a:t>
            </a:r>
            <a:r>
              <a:rPr lang="en-US" altLang="zh-TW" sz="2400" dirty="0"/>
              <a:t> with other threads belonging to </a:t>
            </a:r>
            <a:r>
              <a:rPr lang="en-US" altLang="zh-TW" sz="2400" b="1" dirty="0">
                <a:solidFill>
                  <a:srgbClr val="3333FF"/>
                </a:solidFill>
              </a:rPr>
              <a:t>the same </a:t>
            </a:r>
            <a:r>
              <a:rPr lang="en-US" altLang="zh-TW" sz="2400" b="1" dirty="0"/>
              <a:t>process</a:t>
            </a:r>
          </a:p>
          <a:p>
            <a:pPr lvl="2" eaLnBrk="1" hangingPunct="1"/>
            <a:r>
              <a:rPr lang="en-US" altLang="zh-TW" sz="2000" dirty="0">
                <a:solidFill>
                  <a:srgbClr val="FF3300"/>
                </a:solidFill>
              </a:rPr>
              <a:t>Code section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3300"/>
                </a:solidFill>
              </a:rPr>
              <a:t>data section</a:t>
            </a:r>
            <a:r>
              <a:rPr lang="en-US" altLang="zh-TW" sz="2000" dirty="0"/>
              <a:t>, and other </a:t>
            </a:r>
            <a:r>
              <a:rPr lang="en-US" altLang="zh-TW" sz="2000" dirty="0">
                <a:solidFill>
                  <a:srgbClr val="FF3300"/>
                </a:solidFill>
              </a:rPr>
              <a:t>OS resources</a:t>
            </a:r>
            <a:r>
              <a:rPr lang="en-US" altLang="zh-TW" sz="2000" dirty="0"/>
              <a:t>, such as open files and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Example: Fork-Join </a:t>
            </a:r>
            <a:r>
              <a:rPr lang="en-US" altLang="zh-TW" dirty="0"/>
              <a:t>Parallelism in </a:t>
            </a:r>
            <a:r>
              <a:rPr lang="en-US" altLang="zh-TW" dirty="0" smtClean="0"/>
              <a:t>Java (Skip!)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Java introduces a new thread pool</a:t>
            </a:r>
            <a:r>
              <a:rPr lang="en-US" altLang="zh-TW" dirty="0" smtClean="0"/>
              <a:t>: </a:t>
            </a:r>
            <a:r>
              <a:rPr lang="en-US" altLang="zh-TW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ForkJoinPool</a:t>
            </a:r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SumTask</a:t>
            </a:r>
            <a:r>
              <a:rPr lang="en-US" altLang="zh-TW" sz="2800" dirty="0">
                <a:cs typeface="Courier New" panose="02070309020205020404" pitchFamily="49" charset="0"/>
              </a:rPr>
              <a:t> is shown in the following slides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99656" y="2564905"/>
            <a:ext cx="6048672" cy="1962795"/>
            <a:chOff x="1403648" y="3140968"/>
            <a:chExt cx="6048672" cy="1962795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140968"/>
              <a:ext cx="6048672" cy="196279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線接點 5"/>
            <p:cNvCxnSpPr/>
            <p:nvPr/>
          </p:nvCxnSpPr>
          <p:spPr>
            <a:xfrm>
              <a:off x="4437609" y="3573016"/>
              <a:ext cx="1656184" cy="0"/>
            </a:xfrm>
            <a:prstGeom prst="line">
              <a:avLst/>
            </a:prstGeom>
            <a:ln w="381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線接點 7"/>
          <p:cNvCxnSpPr/>
          <p:nvPr/>
        </p:nvCxnSpPr>
        <p:spPr>
          <a:xfrm>
            <a:off x="5447928" y="4077072"/>
            <a:ext cx="936104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Fork-Join Parallelism in </a:t>
            </a:r>
            <a:r>
              <a:rPr lang="en-US" altLang="zh-TW" dirty="0" smtClean="0"/>
              <a:t>Java (Cont</a:t>
            </a:r>
            <a:r>
              <a:rPr lang="en-US" altLang="zh-TW" dirty="0"/>
              <a:t>.) (Skip!)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Java fork-join strategy is organized around the abstract base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ForkJoinTask</a:t>
            </a:r>
            <a:endParaRPr lang="en-US" altLang="zh-TW" sz="2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r>
              <a:rPr lang="en-US" altLang="zh-TW" dirty="0" smtClean="0"/>
              <a:t> and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RecursiveAction</a:t>
            </a:r>
            <a:r>
              <a:rPr lang="en-US" altLang="zh-TW" dirty="0" smtClean="0"/>
              <a:t> classes extend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ForkJoinTask</a:t>
            </a:r>
            <a:endParaRPr lang="en-US" altLang="zh-TW" sz="2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TW" b="1" dirty="0" err="1" smtClean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r>
              <a:rPr lang="en-US" altLang="zh-TW" dirty="0" smtClean="0"/>
              <a:t> return a result, via return value specified in compute()</a:t>
            </a:r>
          </a:p>
          <a:p>
            <a:pPr lvl="1"/>
            <a:r>
              <a:rPr lang="en-US" altLang="zh-TW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RecursiveAction</a:t>
            </a:r>
            <a:r>
              <a:rPr lang="en-US" altLang="zh-TW" dirty="0" smtClean="0"/>
              <a:t> does not return result</a:t>
            </a:r>
          </a:p>
          <a:p>
            <a:r>
              <a:rPr lang="en-US" altLang="zh-TW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SumTask</a:t>
            </a:r>
            <a:r>
              <a:rPr lang="en-US" altLang="zh-TW" dirty="0" smtClean="0"/>
              <a:t> extends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endParaRPr lang="en-US" altLang="zh-TW" sz="2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TW" sz="2400" dirty="0">
                <a:cs typeface="Courier New" panose="02070309020205020404" pitchFamily="49" charset="0"/>
              </a:rPr>
              <a:t>See the next slide</a:t>
            </a:r>
            <a:endParaRPr lang="zh-TW" altLang="en-US" sz="2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Example: Fork-Join Parallelism in Java (Cont.) (Skip!)</a:t>
            </a:r>
            <a:endParaRPr lang="zh-TW" altLang="en-US" sz="32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73" y="1124745"/>
            <a:ext cx="7920880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3935760" y="1628800"/>
            <a:ext cx="360040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871864" y="3645024"/>
            <a:ext cx="1152128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3287688" y="5413158"/>
            <a:ext cx="2088232" cy="432048"/>
          </a:xfrm>
          <a:prstGeom prst="round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591944" y="5013176"/>
            <a:ext cx="4176464" cy="432048"/>
          </a:xfrm>
          <a:prstGeom prst="round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4151784" y="6093296"/>
            <a:ext cx="396044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Fork-Join Parallelism in Java (Skip!)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smtClean="0"/>
              <a:t>Idea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 </a:t>
            </a:r>
            <a:r>
              <a:rPr lang="en-US" altLang="zh-TW" b="1" dirty="0"/>
              <a:t>fork</a:t>
            </a:r>
            <a:r>
              <a:rPr lang="en-US" altLang="zh-TW" dirty="0"/>
              <a:t> primitive allows the programmer to specify </a:t>
            </a:r>
            <a:r>
              <a:rPr lang="en-US" altLang="zh-TW" b="1" i="1" dirty="0"/>
              <a:t>potential</a:t>
            </a:r>
            <a:r>
              <a:rPr lang="en-US" altLang="zh-TW" b="1" dirty="0"/>
              <a:t> </a:t>
            </a:r>
            <a:r>
              <a:rPr lang="en-US" altLang="zh-TW" dirty="0" smtClean="0"/>
              <a:t>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 </a:t>
            </a:r>
            <a:r>
              <a:rPr lang="en-US" altLang="zh-TW" b="1" dirty="0"/>
              <a:t>implementation</a:t>
            </a:r>
            <a:r>
              <a:rPr lang="en-US" altLang="zh-TW" dirty="0"/>
              <a:t> then maps onto actual </a:t>
            </a:r>
            <a:r>
              <a:rPr lang="en-US" altLang="zh-TW" dirty="0" smtClean="0"/>
              <a:t>threads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Java library constructs a </a:t>
            </a:r>
            <a:r>
              <a:rPr lang="en-US" altLang="zh-TW" b="1" dirty="0" smtClean="0"/>
              <a:t>pool of threads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Automatically balances the load of tasks among these threads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E.g., there are thousands of tasks and only four threads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By </a:t>
            </a:r>
            <a:r>
              <a:rPr lang="en-US" altLang="zh-TW" b="1" dirty="0" smtClean="0">
                <a:solidFill>
                  <a:srgbClr val="FF0000"/>
                </a:solidFill>
              </a:rPr>
              <a:t>Work </a:t>
            </a:r>
            <a:r>
              <a:rPr lang="en-US" altLang="zh-TW" b="1" dirty="0">
                <a:solidFill>
                  <a:srgbClr val="FF0000"/>
                </a:solidFill>
              </a:rPr>
              <a:t>Stealing Algorithm</a:t>
            </a:r>
            <a:endParaRPr lang="zh-TW" altLang="en-US" b="1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Each thread maintains a queue of tasks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Once a thread’s queue is empty, steal a task from another thread’s queue</a:t>
            </a:r>
          </a:p>
        </p:txBody>
      </p:sp>
    </p:spTree>
    <p:extLst>
      <p:ext uri="{BB962C8B-B14F-4D97-AF65-F5344CB8AC3E}">
        <p14:creationId xmlns:p14="http://schemas.microsoft.com/office/powerpoint/2010/main" val="33130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dirty="0"/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Summary</a:t>
            </a: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 smtClean="0"/>
              <a:t>Implicit Threading</a:t>
            </a:r>
          </a:p>
          <a:p>
            <a:pPr lvl="1"/>
            <a:r>
              <a:rPr lang="en-US" altLang="zh-TW" dirty="0" smtClean="0"/>
              <a:t>Application </a:t>
            </a:r>
            <a:r>
              <a:rPr lang="en-US" altLang="zh-TW" dirty="0"/>
              <a:t>developers </a:t>
            </a:r>
            <a:r>
              <a:rPr lang="en-US" altLang="zh-TW" dirty="0" smtClean="0"/>
              <a:t>only needs to identify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—not </a:t>
            </a:r>
            <a:r>
              <a:rPr lang="en-US" altLang="zh-TW" dirty="0"/>
              <a:t>threads—that can run in parallel.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task is usually written as a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Then </a:t>
            </a:r>
            <a:r>
              <a:rPr lang="en-US" altLang="zh-TW" b="1" dirty="0" smtClean="0">
                <a:solidFill>
                  <a:srgbClr val="FF0000"/>
                </a:solidFill>
              </a:rPr>
              <a:t>run-time library/compiler </a:t>
            </a:r>
            <a:r>
              <a:rPr lang="en-US" altLang="zh-TW" dirty="0" smtClean="0"/>
              <a:t>maps tasks to threads, and determine </a:t>
            </a:r>
            <a:r>
              <a:rPr lang="en-US" altLang="zh-TW" b="1" dirty="0" smtClean="0"/>
              <a:t>the thread creation and management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Advantages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Developers only needs to identify </a:t>
            </a:r>
            <a:r>
              <a:rPr lang="en-US" altLang="zh-TW" b="1" dirty="0"/>
              <a:t>what operations </a:t>
            </a:r>
            <a:r>
              <a:rPr lang="en-US" altLang="zh-TW" dirty="0"/>
              <a:t>can run in parallel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The </a:t>
            </a:r>
            <a:r>
              <a:rPr lang="en-US" altLang="zh-TW" b="1" dirty="0"/>
              <a:t>library</a:t>
            </a:r>
            <a:r>
              <a:rPr lang="en-US" altLang="zh-TW" dirty="0"/>
              <a:t> manages the details</a:t>
            </a:r>
            <a:endParaRPr lang="zh-TW" altLang="en-US" dirty="0"/>
          </a:p>
          <a:p>
            <a:pPr lvl="1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467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Pools</a:t>
            </a:r>
          </a:p>
          <a:p>
            <a:pPr eaLnBrk="1" hangingPunct="1"/>
            <a:r>
              <a:rPr lang="en-US" altLang="zh-TW" dirty="0" smtClean="0"/>
              <a:t>Semantics of fork() and exec()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Pools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Consider a web server that service each request with a </a:t>
            </a:r>
            <a:r>
              <a:rPr lang="en-US" altLang="zh-TW" dirty="0" smtClean="0"/>
              <a:t>thread</a:t>
            </a:r>
            <a:endParaRPr lang="en-US" altLang="zh-TW" dirty="0"/>
          </a:p>
          <a:p>
            <a:pPr lvl="1"/>
            <a:r>
              <a:rPr lang="en-US" altLang="zh-TW" dirty="0"/>
              <a:t>Creating and destroy threads dynamically – </a:t>
            </a:r>
            <a:r>
              <a:rPr lang="en-US" altLang="zh-TW" b="1" dirty="0"/>
              <a:t>time consuming</a:t>
            </a:r>
          </a:p>
          <a:p>
            <a:pPr lvl="1"/>
            <a:r>
              <a:rPr lang="en-US" altLang="zh-TW" dirty="0"/>
              <a:t>Unlimited number of threads – </a:t>
            </a:r>
            <a:r>
              <a:rPr lang="en-US" altLang="zh-TW" b="1" dirty="0"/>
              <a:t>exhaust system resources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Sol</a:t>
            </a:r>
            <a:r>
              <a:rPr lang="en-US" altLang="zh-TW" dirty="0"/>
              <a:t>.: </a:t>
            </a:r>
            <a:r>
              <a:rPr lang="en-US" altLang="zh-TW" b="1" dirty="0">
                <a:solidFill>
                  <a:srgbClr val="FF3300"/>
                </a:solidFill>
              </a:rPr>
              <a:t>Thread Pools</a:t>
            </a:r>
          </a:p>
          <a:p>
            <a:pPr lvl="1"/>
            <a:r>
              <a:rPr lang="en-US" altLang="zh-TW" dirty="0"/>
              <a:t>Create a number of threads in a </a:t>
            </a:r>
            <a:r>
              <a:rPr lang="en-US" altLang="zh-TW" dirty="0" smtClean="0"/>
              <a:t>pool in advance</a:t>
            </a:r>
            <a:endParaRPr lang="en-US" altLang="zh-TW" dirty="0"/>
          </a:p>
          <a:p>
            <a:pPr lvl="1"/>
            <a:r>
              <a:rPr lang="en-US" altLang="zh-TW" dirty="0"/>
              <a:t>Receiving a request → awaken a thread from the pool → pass it the request to service</a:t>
            </a:r>
          </a:p>
          <a:p>
            <a:pPr lvl="1"/>
            <a:r>
              <a:rPr lang="en-US" altLang="zh-TW" dirty="0"/>
              <a:t>Once the thread completes its service → return to the pool</a:t>
            </a:r>
          </a:p>
          <a:p>
            <a:pPr lvl="1"/>
            <a:r>
              <a:rPr lang="en-US" altLang="zh-TW" dirty="0"/>
              <a:t>If no available thread → server </a:t>
            </a:r>
            <a:r>
              <a:rPr lang="en-US" altLang="zh-TW" b="1" dirty="0"/>
              <a:t>waits</a:t>
            </a:r>
            <a:r>
              <a:rPr lang="en-US" altLang="zh-TW" dirty="0"/>
              <a:t> until one becomes </a:t>
            </a:r>
            <a:r>
              <a:rPr lang="en-US" altLang="zh-TW" dirty="0" smtClean="0"/>
              <a:t>free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90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</a:t>
            </a:r>
            <a:r>
              <a:rPr lang="en-US" altLang="zh-TW" dirty="0" smtClean="0"/>
              <a:t>Pools</a:t>
            </a:r>
            <a:endParaRPr lang="zh-TW" altLang="en-US" dirty="0"/>
          </a:p>
        </p:txBody>
      </p:sp>
      <p:pic>
        <p:nvPicPr>
          <p:cNvPr id="2050" name="Picture 2" descr="Processing streaming data with a thread p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29" y="1258888"/>
            <a:ext cx="8391284" cy="46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99856" y="6550224"/>
            <a:ext cx="5991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https://www.classes.cs.uchicago.edu/archive/2019/spring/12300-1/pa3.html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latin typeface="Calibri" panose="020F0502020204030204" pitchFamily="34" charset="0"/>
              </a:rPr>
              <a:t>Single and Multithreaded Processes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69" y="1628800"/>
            <a:ext cx="9865096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</a:t>
            </a:r>
            <a:r>
              <a:rPr lang="en-US" altLang="zh-TW" dirty="0" smtClean="0"/>
              <a:t>Pools: Before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84784"/>
            <a:ext cx="8229600" cy="49685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93911" y="6550224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https://iter01.com/29330.html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</a:t>
            </a:r>
            <a:r>
              <a:rPr lang="en-US" altLang="zh-TW" dirty="0" smtClean="0"/>
              <a:t>Pools: After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84784"/>
            <a:ext cx="8229600" cy="49685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93911" y="6550224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https://iter01.com/29330.html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96200" y="2708920"/>
            <a:ext cx="172819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Running task 1</a:t>
            </a:r>
            <a:endParaRPr lang="zh-TW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06322" y="3861048"/>
            <a:ext cx="172819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Running task 2</a:t>
            </a:r>
            <a:endParaRPr lang="zh-TW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6200" y="5134344"/>
            <a:ext cx="172819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Running task 3</a:t>
            </a:r>
            <a:endParaRPr lang="zh-TW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576" y="3068960"/>
            <a:ext cx="57606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071664" y="3068960"/>
            <a:ext cx="57606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35760" y="3068960"/>
            <a:ext cx="57606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19936" y="3068960"/>
            <a:ext cx="6480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rgbClr val="00CC00"/>
                </a:solidFill>
                <a:latin typeface="Calibri" panose="020F0502020204030204" pitchFamily="34" charset="0"/>
              </a:rPr>
              <a:t>Task 4</a:t>
            </a:r>
            <a:endParaRPr lang="zh-TW" altLang="en-US" sz="1400" b="1" dirty="0">
              <a:solidFill>
                <a:srgbClr val="00CC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7848" y="3068960"/>
            <a:ext cx="6480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rgbClr val="00CC00"/>
                </a:solidFill>
                <a:latin typeface="Calibri" panose="020F0502020204030204" pitchFamily="34" charset="0"/>
              </a:rPr>
              <a:t>Task 5</a:t>
            </a:r>
            <a:endParaRPr lang="zh-TW" altLang="en-US" sz="1400" b="1" dirty="0">
              <a:solidFill>
                <a:srgbClr val="00C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Pools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800" dirty="0"/>
              <a:t>Advantages: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b="1" dirty="0"/>
              <a:t>Faster</a:t>
            </a:r>
            <a:r>
              <a:rPr lang="en-US" altLang="zh-TW" sz="2400" dirty="0"/>
              <a:t> to service a request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By an existing thread rather than creating a new thread</a:t>
            </a:r>
          </a:p>
          <a:p>
            <a:pPr lvl="1" eaLnBrk="1" hangingPunct="1">
              <a:lnSpc>
                <a:spcPct val="110000"/>
              </a:lnSpc>
            </a:pPr>
            <a:endParaRPr lang="en-US" altLang="zh-TW" sz="2400" dirty="0"/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Allows the number of threads in the application(s) to be bound to the size of the pool</a:t>
            </a:r>
          </a:p>
        </p:txBody>
      </p:sp>
    </p:spTree>
    <p:extLst>
      <p:ext uri="{BB962C8B-B14F-4D97-AF65-F5344CB8AC3E}">
        <p14:creationId xmlns:p14="http://schemas.microsoft.com/office/powerpoint/2010/main" val="6821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Thread Pools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Semantics of fork() and exec()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6645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Semantics of fork() and exec()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 smtClean="0">
                <a:latin typeface="Garamond" pitchFamily="18" charset="0"/>
              </a:rPr>
              <a:t>fork()</a:t>
            </a:r>
            <a:r>
              <a:rPr lang="en-US" altLang="zh-TW" dirty="0" smtClean="0"/>
              <a:t> in a multi-thread application?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If one thread calls </a:t>
            </a:r>
            <a:r>
              <a:rPr lang="en-US" altLang="zh-TW" b="1" dirty="0" smtClean="0">
                <a:solidFill>
                  <a:srgbClr val="0000CC"/>
                </a:solidFill>
                <a:latin typeface="Garamond" pitchFamily="18" charset="0"/>
              </a:rPr>
              <a:t>fork()</a:t>
            </a:r>
            <a:endParaRPr lang="en-US" altLang="zh-TW" dirty="0" smtClean="0">
              <a:latin typeface="Garamond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Duplicate all threads or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Duplicate only the thread that invoked </a:t>
            </a:r>
            <a:r>
              <a:rPr lang="en-US" altLang="zh-TW" b="1" dirty="0" smtClean="0">
                <a:latin typeface="Garamond" pitchFamily="18" charset="0"/>
              </a:rPr>
              <a:t>fork()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Some UNIX system supports two versions of </a:t>
            </a:r>
            <a:r>
              <a:rPr lang="en-US" altLang="zh-TW" b="1" dirty="0" smtClean="0">
                <a:solidFill>
                  <a:srgbClr val="FF3300"/>
                </a:solidFill>
                <a:latin typeface="Garamond" pitchFamily="18" charset="0"/>
              </a:rPr>
              <a:t>fork()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How about </a:t>
            </a:r>
            <a:r>
              <a:rPr lang="en-US" altLang="zh-TW" b="1" dirty="0" smtClean="0">
                <a:latin typeface="Garamond" pitchFamily="18" charset="0"/>
              </a:rPr>
              <a:t>exec()</a:t>
            </a:r>
            <a:r>
              <a:rPr lang="en-US" altLang="zh-TW" dirty="0" smtClean="0"/>
              <a:t>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If a thread invokes the </a:t>
            </a:r>
            <a:r>
              <a:rPr lang="en-US" altLang="zh-TW" b="1" dirty="0" smtClean="0">
                <a:solidFill>
                  <a:srgbClr val="0000CC"/>
                </a:solidFill>
                <a:latin typeface="Garamond" pitchFamily="18" charset="0"/>
              </a:rPr>
              <a:t>exec()</a:t>
            </a:r>
            <a:r>
              <a:rPr lang="en-US" altLang="zh-TW" dirty="0" smtClean="0"/>
              <a:t> system call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Replace the </a:t>
            </a:r>
            <a:r>
              <a:rPr lang="en-US" altLang="zh-TW" b="1" dirty="0" smtClean="0">
                <a:solidFill>
                  <a:srgbClr val="FF3300"/>
                </a:solidFill>
              </a:rPr>
              <a:t>entire</a:t>
            </a:r>
            <a:r>
              <a:rPr lang="en-US" altLang="zh-TW" dirty="0" smtClean="0"/>
              <a:t> process – including </a:t>
            </a:r>
            <a:r>
              <a:rPr lang="en-US" altLang="zh-TW" b="1" i="1" dirty="0" smtClean="0">
                <a:solidFill>
                  <a:srgbClr val="FF3300"/>
                </a:solidFill>
              </a:rPr>
              <a:t>all</a:t>
            </a:r>
            <a:r>
              <a:rPr lang="en-US" altLang="zh-TW" i="1" dirty="0" smtClean="0">
                <a:solidFill>
                  <a:srgbClr val="FF3300"/>
                </a:solidFill>
              </a:rPr>
              <a:t> threads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i="1" dirty="0" smtClean="0">
                <a:solidFill>
                  <a:srgbClr val="FF3300"/>
                </a:solidFill>
              </a:rPr>
              <a:t>Why? threads share the .code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14819"/>
            <a:ext cx="88569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FF0000"/>
                </a:solidFill>
              </a:rPr>
              <a:t>One </a:t>
            </a:r>
            <a:r>
              <a:rPr lang="en-US" altLang="zh-TW" dirty="0">
                <a:solidFill>
                  <a:srgbClr val="FF0000"/>
                </a:solidFill>
              </a:rPr>
              <a:t>Process</a:t>
            </a:r>
            <a:r>
              <a:rPr lang="en-US" altLang="zh-TW" dirty="0"/>
              <a:t> with Multiple </a:t>
            </a:r>
            <a:r>
              <a:rPr lang="en-US" altLang="zh-TW" dirty="0" smtClean="0">
                <a:solidFill>
                  <a:srgbClr val="FF0000"/>
                </a:solidFill>
              </a:rPr>
              <a:t>Threads</a:t>
            </a:r>
            <a:endParaRPr lang="en-US" altLang="zh-TW" sz="36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5180523" y="2060848"/>
            <a:ext cx="1655763" cy="40324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5303763" y="16288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5180522" y="2349773"/>
            <a:ext cx="1657350" cy="1295400"/>
            <a:chOff x="1066" y="1253"/>
            <a:chExt cx="1044" cy="816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itchFamily="18" charset="-120"/>
                  <a:cs typeface="+mn-cs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itchFamily="18" charset="-120"/>
                  <a:cs typeface="+mn-cs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itchFamily="18" charset="-120"/>
                  <a:cs typeface="+mn-cs"/>
                </a:rPr>
                <a:t>stack</a:t>
              </a:r>
              <a:endPara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endParaRPr>
            </a:p>
          </p:txBody>
        </p:sp>
      </p:grp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5179356" y="3645173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stack</a:t>
            </a: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5178935" y="4073534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stack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179356" y="4509120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stack</a:t>
            </a:r>
          </a:p>
        </p:txBody>
      </p:sp>
      <p:sp>
        <p:nvSpPr>
          <p:cNvPr id="16" name="流程圖: 程序 15"/>
          <p:cNvSpPr/>
          <p:nvPr/>
        </p:nvSpPr>
        <p:spPr>
          <a:xfrm>
            <a:off x="5111319" y="2276872"/>
            <a:ext cx="1776769" cy="2808312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1897342" y="1628800"/>
            <a:ext cx="2563100" cy="612648"/>
          </a:xfrm>
          <a:prstGeom prst="wedgeRoundRectCallout">
            <a:avLst>
              <a:gd name="adj1" fmla="val 90558"/>
              <a:gd name="adj2" fmla="val 54208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one </a:t>
            </a:r>
            <a:r>
              <a:rPr kumimoji="1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process with four threads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33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  <p:bldP spid="44" grpId="0" animBg="1"/>
      <p:bldP spid="16" grpId="0" animBg="1"/>
      <p:bldP spid="1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17551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Signal Handling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 smtClean="0">
                <a:solidFill>
                  <a:srgbClr val="FF3300"/>
                </a:solidFill>
              </a:rPr>
              <a:t>Signals</a:t>
            </a:r>
            <a:r>
              <a:rPr lang="en-US" altLang="zh-TW" dirty="0" smtClean="0"/>
              <a:t> are used in UNIX systems to notify a process that a particular event has occurred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Events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Illegal memory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Divided by zero…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Ctrl-C to terminate a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Timer expires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Signal Handling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All signals follow the same pattern</a:t>
            </a:r>
          </a:p>
          <a:p>
            <a:pPr lvl="1" eaLnBrk="1" hangingPunct="1">
              <a:buFontTx/>
              <a:buNone/>
            </a:pPr>
            <a:r>
              <a:rPr lang="en-US" altLang="zh-TW" sz="2400" dirty="0"/>
              <a:t>1. Signal is </a:t>
            </a:r>
            <a:r>
              <a:rPr lang="en-US" altLang="zh-TW" sz="2400" b="1" dirty="0">
                <a:solidFill>
                  <a:srgbClr val="3333FF"/>
                </a:solidFill>
              </a:rPr>
              <a:t>generated</a:t>
            </a:r>
            <a:r>
              <a:rPr lang="en-US" altLang="zh-TW" sz="2400" dirty="0"/>
              <a:t> by a particular event</a:t>
            </a:r>
          </a:p>
          <a:p>
            <a:pPr lvl="1" eaLnBrk="1" hangingPunct="1">
              <a:buFontTx/>
              <a:buNone/>
            </a:pPr>
            <a:r>
              <a:rPr lang="en-US" altLang="zh-TW" sz="2400" dirty="0"/>
              <a:t>2. Signal is </a:t>
            </a:r>
            <a:r>
              <a:rPr lang="en-US" altLang="zh-TW" sz="2400" b="1" dirty="0">
                <a:solidFill>
                  <a:srgbClr val="3333FF"/>
                </a:solidFill>
              </a:rPr>
              <a:t>delivered</a:t>
            </a:r>
            <a:r>
              <a:rPr lang="en-US" altLang="zh-TW" sz="2400" dirty="0">
                <a:solidFill>
                  <a:srgbClr val="3333FF"/>
                </a:solidFill>
              </a:rPr>
              <a:t> </a:t>
            </a:r>
            <a:r>
              <a:rPr lang="en-US" altLang="zh-TW" sz="2400" dirty="0"/>
              <a:t>to a process</a:t>
            </a:r>
          </a:p>
          <a:p>
            <a:pPr lvl="1" eaLnBrk="1" hangingPunct="1">
              <a:buFontTx/>
              <a:buNone/>
            </a:pPr>
            <a:r>
              <a:rPr lang="en-US" altLang="zh-TW" sz="2400" dirty="0"/>
              <a:t>3. Signal is </a:t>
            </a:r>
            <a:r>
              <a:rPr lang="en-US" altLang="zh-TW" sz="2400" b="1" dirty="0">
                <a:solidFill>
                  <a:srgbClr val="3333FF"/>
                </a:solidFill>
              </a:rPr>
              <a:t>handled</a:t>
            </a:r>
            <a:r>
              <a:rPr lang="en-US" altLang="zh-TW" sz="2400" dirty="0">
                <a:solidFill>
                  <a:srgbClr val="3333FF"/>
                </a:solidFill>
              </a:rPr>
              <a:t> </a:t>
            </a:r>
            <a:r>
              <a:rPr lang="en-US" altLang="zh-TW" sz="2400" dirty="0"/>
              <a:t>by </a:t>
            </a:r>
            <a:r>
              <a:rPr lang="en-US" altLang="zh-TW" sz="2400" dirty="0" smtClean="0"/>
              <a:t>the process’s </a:t>
            </a:r>
            <a:r>
              <a:rPr lang="en-US" altLang="zh-TW" sz="2400" b="1" dirty="0">
                <a:solidFill>
                  <a:srgbClr val="FF3300"/>
                </a:solidFill>
              </a:rPr>
              <a:t>signal </a:t>
            </a:r>
            <a:r>
              <a:rPr lang="en-US" altLang="zh-TW" sz="2400" b="1" dirty="0" smtClean="0">
                <a:solidFill>
                  <a:srgbClr val="FF3300"/>
                </a:solidFill>
              </a:rPr>
              <a:t>hander</a:t>
            </a:r>
            <a:endParaRPr lang="en-US" altLang="zh-TW" sz="2400" dirty="0" smtClean="0"/>
          </a:p>
          <a:p>
            <a:pPr eaLnBrk="1" hangingPunct="1"/>
            <a:endParaRPr lang="en-US" altLang="zh-TW" sz="2800" dirty="0" smtClean="0"/>
          </a:p>
          <a:p>
            <a:pPr eaLnBrk="1" hangingPunct="1"/>
            <a:r>
              <a:rPr lang="en-US" altLang="zh-TW" sz="2800" dirty="0" smtClean="0"/>
              <a:t>Each </a:t>
            </a:r>
            <a:r>
              <a:rPr lang="en-US" altLang="zh-TW" sz="2800" dirty="0"/>
              <a:t>signal is handled by one of two handlers</a:t>
            </a:r>
          </a:p>
          <a:p>
            <a:pPr lvl="1" eaLnBrk="1" hangingPunct="1"/>
            <a:r>
              <a:rPr lang="en-US" altLang="zh-TW" sz="2400" dirty="0"/>
              <a:t>A </a:t>
            </a:r>
            <a:r>
              <a:rPr lang="en-US" altLang="zh-TW" sz="2400" b="1" dirty="0"/>
              <a:t>default signal handler</a:t>
            </a:r>
            <a:r>
              <a:rPr lang="en-US" altLang="zh-TW" sz="2400" dirty="0"/>
              <a:t> in the kernel</a:t>
            </a:r>
          </a:p>
          <a:p>
            <a:pPr lvl="1" eaLnBrk="1" hangingPunct="1"/>
            <a:r>
              <a:rPr lang="en-US" altLang="zh-TW" sz="2400" dirty="0" smtClean="0"/>
              <a:t>A </a:t>
            </a:r>
            <a:r>
              <a:rPr lang="en-US" altLang="zh-TW" sz="2400" b="1" dirty="0"/>
              <a:t>user-defined signal handler </a:t>
            </a:r>
            <a:r>
              <a:rPr lang="en-US" altLang="zh-TW" sz="2400" dirty="0"/>
              <a:t>in the user </a:t>
            </a:r>
            <a:r>
              <a:rPr lang="en-US" altLang="zh-TW" sz="2400" dirty="0" smtClean="0"/>
              <a:t>program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Table 20-1: Signal Types and Default Actions</a:t>
            </a:r>
            <a:endParaRPr lang="zh-TW" altLang="en-US" sz="36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932620" y="1052736"/>
            <a:ext cx="8424936" cy="5616624"/>
            <a:chOff x="827584" y="702712"/>
            <a:chExt cx="7272808" cy="61653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702712"/>
              <a:ext cx="7272808" cy="6165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164288" y="980728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164288" y="1173384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164288" y="1523696"/>
              <a:ext cx="523512" cy="1771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164288" y="4322280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164288" y="1700808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3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50929" y="1082067"/>
            <a:ext cx="3312368" cy="408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87376" y="19944"/>
            <a:ext cx="8229600" cy="8449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dirty="0" smtClean="0">
                <a:solidFill>
                  <a:srgbClr val="000000"/>
                </a:solidFill>
              </a:rPr>
              <a:t>If Three </a:t>
            </a:r>
            <a:r>
              <a:rPr lang="en-US" altLang="zh-TW" sz="3600" dirty="0">
                <a:solidFill>
                  <a:srgbClr val="000000"/>
                </a:solidFill>
              </a:rPr>
              <a:t>CPU Cores are </a:t>
            </a:r>
            <a:r>
              <a:rPr lang="en-US" altLang="zh-TW" sz="3600" dirty="0" smtClean="0">
                <a:solidFill>
                  <a:srgbClr val="000000"/>
                </a:solidFill>
              </a:rPr>
              <a:t>Available</a:t>
            </a:r>
            <a:endParaRPr lang="en-US" altLang="zh-TW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1003951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x = x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y = y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+ 6;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j = j * 8;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d = 10 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3499381" y="180606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3431704" y="155679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H="1">
            <a:off x="7942093" y="350100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896200" y="322567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424937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52471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480731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457514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43731" y="1003951"/>
            <a:ext cx="3598362" cy="4369265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890967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431704" y="189076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3513872" y="210843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967798" y="313894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896200" y="286563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1645724" y="2489315"/>
            <a:ext cx="2470870" cy="1595575"/>
          </a:xfrm>
          <a:prstGeom prst="round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</a:rPr>
              <a:t>If three CPU cores are available, these three threads can run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in parallel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1928365" y="5822625"/>
            <a:ext cx="85559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Multithreaded Process: </a:t>
            </a:r>
            <a:r>
              <a:rPr lang="en-US" altLang="zh-TW" sz="2400" dirty="0" smtClean="0">
                <a:latin typeface="Calibri" panose="020F0502020204030204" pitchFamily="34" charset="0"/>
              </a:rPr>
              <a:t>an </a:t>
            </a:r>
            <a:r>
              <a:rPr lang="en-US" altLang="zh-TW" sz="2400" dirty="0">
                <a:latin typeface="Calibri" panose="020F0502020204030204" pitchFamily="34" charset="0"/>
              </a:rPr>
              <a:t>application </a:t>
            </a:r>
            <a:r>
              <a:rPr lang="en-US" altLang="zh-TW" sz="2400" dirty="0" smtClean="0">
                <a:latin typeface="Calibri" panose="020F0502020204030204" pitchFamily="34" charset="0"/>
              </a:rPr>
              <a:t>can have 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algn="ctr"/>
            <a:r>
              <a:rPr lang="en-US" altLang="zh-TW" sz="2400" b="1" i="1" dirty="0">
                <a:solidFill>
                  <a:srgbClr val="FF3300"/>
                </a:solidFill>
                <a:latin typeface="Calibri" panose="020F0502020204030204" pitchFamily="34" charset="0"/>
              </a:rPr>
              <a:t>several different threads of activity</a:t>
            </a:r>
            <a:r>
              <a:rPr lang="en-US" altLang="zh-TW" sz="2400" dirty="0">
                <a:latin typeface="Calibri" panose="020F0502020204030204" pitchFamily="34" charset="0"/>
              </a:rPr>
              <a:t> within the same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3524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9" grpId="0"/>
      <p:bldP spid="74" grpId="0"/>
      <p:bldP spid="74" grpId="1"/>
      <p:bldP spid="77" grpId="0"/>
      <p:bldP spid="44" grpId="0"/>
      <p:bldP spid="47" grpId="0"/>
      <p:bldP spid="47" grpId="1"/>
      <p:bldP spid="5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Signal Handling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In single-threaded programs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Signals are delivered to a process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In a multi-threaded programs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Deliver the signal to the thread to which </a:t>
            </a:r>
            <a:r>
              <a:rPr lang="en-US" altLang="zh-TW" sz="2400" b="1" dirty="0">
                <a:solidFill>
                  <a:srgbClr val="FF3300"/>
                </a:solidFill>
              </a:rPr>
              <a:t>the signal applies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Example: Illegal memory access, divided by zero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Deliver the signal to </a:t>
            </a:r>
            <a:r>
              <a:rPr lang="en-US" altLang="zh-TW" sz="2400" b="1" dirty="0">
                <a:solidFill>
                  <a:srgbClr val="FF3300"/>
                </a:solidFill>
              </a:rPr>
              <a:t>every thread</a:t>
            </a:r>
            <a:r>
              <a:rPr lang="en-US" altLang="zh-TW" sz="2400" dirty="0"/>
              <a:t> in the process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Example: a Ctrl-C asynchronous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Deliver the signal to </a:t>
            </a:r>
            <a:r>
              <a:rPr lang="en-US" altLang="zh-TW" sz="2400" b="1" dirty="0">
                <a:solidFill>
                  <a:srgbClr val="FF3300"/>
                </a:solidFill>
              </a:rPr>
              <a:t>certain threads</a:t>
            </a:r>
            <a:r>
              <a:rPr lang="en-US" altLang="zh-TW" sz="2400" dirty="0"/>
              <a:t> in the process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err="1">
                <a:latin typeface="Garamond" pitchFamily="18" charset="0"/>
              </a:rPr>
              <a:t>pthread_kill</a:t>
            </a:r>
            <a:r>
              <a:rPr lang="en-US" altLang="zh-TW" sz="2000" dirty="0">
                <a:latin typeface="Garamond" pitchFamily="18" charset="0"/>
              </a:rPr>
              <a:t>( </a:t>
            </a:r>
            <a:r>
              <a:rPr lang="en-US" altLang="zh-TW" sz="2000" dirty="0" err="1">
                <a:solidFill>
                  <a:srgbClr val="3333FF"/>
                </a:solidFill>
                <a:latin typeface="Garamond" pitchFamily="18" charset="0"/>
              </a:rPr>
              <a:t>pthread_t</a:t>
            </a:r>
            <a:r>
              <a:rPr lang="en-US" altLang="zh-TW" sz="2000" dirty="0">
                <a:solidFill>
                  <a:srgbClr val="3333FF"/>
                </a:solidFill>
                <a:latin typeface="Garamond" pitchFamily="18" charset="0"/>
              </a:rPr>
              <a:t> </a:t>
            </a:r>
            <a:r>
              <a:rPr lang="en-US" altLang="zh-TW" sz="2000" dirty="0" err="1">
                <a:solidFill>
                  <a:srgbClr val="3333FF"/>
                </a:solidFill>
                <a:latin typeface="Garamond" pitchFamily="18" charset="0"/>
              </a:rPr>
              <a:t>tid</a:t>
            </a:r>
            <a:r>
              <a:rPr lang="en-US" altLang="zh-TW" sz="2000" dirty="0">
                <a:latin typeface="Garamond" pitchFamily="18" charset="0"/>
              </a:rPr>
              <a:t>, </a:t>
            </a:r>
            <a:r>
              <a:rPr lang="en-US" altLang="zh-TW" sz="2000" dirty="0" err="1">
                <a:latin typeface="Garamond" pitchFamily="18" charset="0"/>
              </a:rPr>
              <a:t>int</a:t>
            </a:r>
            <a:r>
              <a:rPr lang="en-US" altLang="zh-TW" sz="2000" dirty="0">
                <a:latin typeface="Garamond" pitchFamily="18" charset="0"/>
              </a:rPr>
              <a:t> signal)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Assign a </a:t>
            </a:r>
            <a:r>
              <a:rPr lang="en-US" altLang="zh-TW" sz="2400" b="1" dirty="0">
                <a:solidFill>
                  <a:srgbClr val="FF3300"/>
                </a:solidFill>
              </a:rPr>
              <a:t>specific thread</a:t>
            </a:r>
            <a:r>
              <a:rPr lang="en-US" altLang="zh-TW" sz="2400" dirty="0"/>
              <a:t> to receive all signals for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22279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Cancellation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b="1" dirty="0">
                <a:solidFill>
                  <a:srgbClr val="FF3300"/>
                </a:solidFill>
              </a:rPr>
              <a:t>Thread Cancellation</a:t>
            </a:r>
          </a:p>
          <a:p>
            <a:pPr lvl="1" eaLnBrk="1" hangingPunct="1"/>
            <a:r>
              <a:rPr lang="en-US" altLang="zh-TW" dirty="0" smtClean="0"/>
              <a:t>Terminate a thread </a:t>
            </a:r>
            <a:r>
              <a:rPr lang="en-US" altLang="zh-TW" b="1" dirty="0" smtClean="0">
                <a:solidFill>
                  <a:srgbClr val="3333FF"/>
                </a:solidFill>
              </a:rPr>
              <a:t>before</a:t>
            </a:r>
            <a:r>
              <a:rPr lang="en-US" altLang="zh-TW" dirty="0" smtClean="0"/>
              <a:t> it has completed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Example: </a:t>
            </a:r>
          </a:p>
          <a:p>
            <a:pPr lvl="1" eaLnBrk="1" hangingPunct="1"/>
            <a:r>
              <a:rPr lang="en-US" altLang="zh-TW" dirty="0" smtClean="0"/>
              <a:t>Searching a database using multiple threads</a:t>
            </a:r>
          </a:p>
          <a:p>
            <a:pPr lvl="2" eaLnBrk="1" hangingPunct="1"/>
            <a:r>
              <a:rPr lang="en-US" altLang="zh-TW" dirty="0" smtClean="0"/>
              <a:t> If one thread finds the result, cancel the other threads</a:t>
            </a:r>
          </a:p>
          <a:p>
            <a:pPr lvl="1" eaLnBrk="1" hangingPunct="1"/>
            <a:r>
              <a:rPr lang="zh-TW" altLang="en-US" dirty="0" smtClean="0"/>
              <a:t>猜密碼</a:t>
            </a:r>
            <a:endParaRPr lang="en-US" altLang="zh-TW" dirty="0" smtClean="0"/>
          </a:p>
          <a:p>
            <a:pPr lvl="2" eaLnBrk="1" hangingPunct="1"/>
            <a:r>
              <a:rPr lang="en-US" altLang="zh-TW" dirty="0" smtClean="0"/>
              <a:t>If one thread </a:t>
            </a:r>
            <a:r>
              <a:rPr lang="zh-TW" altLang="en-US" dirty="0" smtClean="0"/>
              <a:t>猜到密碼，</a:t>
            </a:r>
            <a:r>
              <a:rPr lang="en-US" altLang="zh-TW" dirty="0" smtClean="0"/>
              <a:t>cancel other threads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Cancellation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b="1" dirty="0"/>
              <a:t>Target thread</a:t>
            </a:r>
            <a:r>
              <a:rPr lang="en-US" altLang="zh-TW" sz="2800" dirty="0"/>
              <a:t>: the thread to be canceled</a:t>
            </a:r>
          </a:p>
          <a:p>
            <a:pPr eaLnBrk="1" hangingPunct="1"/>
            <a:r>
              <a:rPr lang="en-US" altLang="zh-TW" sz="2800" dirty="0"/>
              <a:t>Two approaches for thread cancellation:</a:t>
            </a: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Asynchronous cancellation</a:t>
            </a:r>
            <a:r>
              <a:rPr lang="en-US" altLang="zh-TW" sz="2400" b="1" dirty="0"/>
              <a:t> </a:t>
            </a:r>
          </a:p>
          <a:p>
            <a:pPr lvl="2" eaLnBrk="1" hangingPunct="1"/>
            <a:r>
              <a:rPr lang="en-US" altLang="zh-TW" sz="2000" dirty="0"/>
              <a:t>Terminates the target thread </a:t>
            </a:r>
            <a:r>
              <a:rPr lang="en-US" altLang="zh-TW" sz="2000" b="1" dirty="0"/>
              <a:t>immediately</a:t>
            </a:r>
          </a:p>
          <a:p>
            <a:pPr lvl="2" eaLnBrk="1" hangingPunct="1"/>
            <a:r>
              <a:rPr lang="en-US" altLang="zh-TW" sz="2000" dirty="0"/>
              <a:t>May have problems in </a:t>
            </a:r>
            <a:r>
              <a:rPr lang="en-US" altLang="zh-TW" sz="2000" b="1" i="1" dirty="0">
                <a:solidFill>
                  <a:srgbClr val="3333FF"/>
                </a:solidFill>
              </a:rPr>
              <a:t>resource reclaim</a:t>
            </a:r>
          </a:p>
          <a:p>
            <a:pPr lvl="3" eaLnBrk="1" hangingPunct="1"/>
            <a:r>
              <a:rPr lang="en-US" altLang="zh-TW" sz="1800" dirty="0"/>
              <a:t>The target thread is holding resources</a:t>
            </a:r>
          </a:p>
          <a:p>
            <a:pPr lvl="3" eaLnBrk="1" hangingPunct="1"/>
            <a:r>
              <a:rPr lang="en-US" altLang="zh-TW" sz="1800" dirty="0"/>
              <a:t>The target thread is in the midst of updating a shared data</a:t>
            </a:r>
          </a:p>
          <a:p>
            <a:pPr lvl="1" eaLnBrk="1" hangingPunct="1"/>
            <a:endParaRPr lang="en-US" altLang="zh-TW" sz="2400" b="1" dirty="0">
              <a:solidFill>
                <a:srgbClr val="FF3300"/>
              </a:solidFill>
            </a:endParaRP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Deferred cancellation</a:t>
            </a:r>
            <a:endParaRPr lang="en-US" altLang="zh-TW" sz="2400" b="1" dirty="0"/>
          </a:p>
          <a:p>
            <a:pPr lvl="2" eaLnBrk="1" hangingPunct="1"/>
            <a:r>
              <a:rPr lang="en-US" altLang="zh-TW" sz="2000" dirty="0"/>
              <a:t>The target thread periodically check if it should terminate</a:t>
            </a:r>
          </a:p>
          <a:p>
            <a:pPr lvl="2" eaLnBrk="1" hangingPunct="1"/>
            <a:r>
              <a:rPr lang="en-US" altLang="zh-TW" sz="2000" dirty="0"/>
              <a:t>Allow the target thread to terminate itself in </a:t>
            </a:r>
            <a:r>
              <a:rPr lang="en-US" altLang="en-US" sz="2000" dirty="0"/>
              <a:t>a safe point</a:t>
            </a:r>
            <a:r>
              <a:rPr lang="en-US" altLang="zh-TW" sz="2000" dirty="0"/>
              <a:t>, called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3333FF"/>
                </a:solidFill>
              </a:rPr>
              <a:t>cancellation point</a:t>
            </a:r>
            <a:endParaRPr lang="en-US" altLang="zh-TW" sz="20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Example: </a:t>
            </a:r>
            <a:r>
              <a:rPr lang="en-US" altLang="zh-TW" sz="4000" dirty="0" err="1"/>
              <a:t>Pthread</a:t>
            </a:r>
            <a:r>
              <a:rPr lang="en-US" altLang="zh-TW" sz="4000" dirty="0"/>
              <a:t> (Skip!)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Cancel a target thread: call </a:t>
            </a:r>
            <a:r>
              <a:rPr lang="en-US" altLang="zh-TW" b="1" dirty="0" err="1" smtClean="0">
                <a:latin typeface="Garamond" panose="02020404030301010803" pitchFamily="18" charset="0"/>
              </a:rPr>
              <a:t>pthread_cancel</a:t>
            </a:r>
            <a:r>
              <a:rPr lang="en-US" altLang="zh-TW" b="1" dirty="0" smtClean="0">
                <a:latin typeface="Garamond" panose="02020404030301010803" pitchFamily="18" charset="0"/>
              </a:rPr>
              <a:t>()</a:t>
            </a:r>
          </a:p>
          <a:p>
            <a:r>
              <a:rPr lang="en-US" altLang="zh-TW" dirty="0" smtClean="0">
                <a:latin typeface="Calibri" pitchFamily="34" charset="0"/>
              </a:rPr>
              <a:t>Example: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2780929"/>
            <a:ext cx="6912767" cy="352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3167555" y="5330083"/>
            <a:ext cx="288032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Example: </a:t>
            </a:r>
            <a:r>
              <a:rPr lang="en-US" altLang="zh-TW" dirty="0" err="1" smtClean="0"/>
              <a:t>Pthread</a:t>
            </a:r>
            <a:r>
              <a:rPr lang="en-US" altLang="zh-TW" dirty="0" smtClean="0"/>
              <a:t> (Cont</a:t>
            </a:r>
            <a:r>
              <a:rPr lang="en-US" altLang="zh-TW" dirty="0"/>
              <a:t>.) (Skip!)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Invoking </a:t>
            </a:r>
            <a:r>
              <a:rPr lang="en-US" altLang="zh-TW" b="1" dirty="0" err="1">
                <a:latin typeface="Garamond" panose="02020404030301010803" pitchFamily="18" charset="0"/>
              </a:rPr>
              <a:t>pthread_cancel</a:t>
            </a:r>
            <a:r>
              <a:rPr lang="en-US" altLang="zh-TW" b="1" dirty="0">
                <a:latin typeface="Garamond" panose="02020404030301010803" pitchFamily="18" charset="0"/>
              </a:rPr>
              <a:t>() </a:t>
            </a:r>
            <a:r>
              <a:rPr lang="en-US" altLang="zh-TW" dirty="0" smtClean="0">
                <a:latin typeface="Calibri" pitchFamily="34" charset="0"/>
              </a:rPr>
              <a:t>indicates only a request to cancel the </a:t>
            </a:r>
            <a:r>
              <a:rPr lang="en-US" altLang="zh-TW" b="1" dirty="0" smtClean="0">
                <a:latin typeface="Calibri" pitchFamily="34" charset="0"/>
              </a:rPr>
              <a:t>target thread </a:t>
            </a:r>
          </a:p>
          <a:p>
            <a:pPr lvl="1"/>
            <a:r>
              <a:rPr lang="en-US" altLang="zh-TW" dirty="0" smtClean="0">
                <a:latin typeface="Calibri" pitchFamily="34" charset="0"/>
              </a:rPr>
              <a:t>But actual cancellation depends on the setting of the target thread </a:t>
            </a:r>
          </a:p>
          <a:p>
            <a:r>
              <a:rPr lang="en-US" altLang="zh-TW" dirty="0" smtClean="0">
                <a:latin typeface="Calibri" pitchFamily="34" charset="0"/>
              </a:rPr>
              <a:t>Linux supports three cancellation modes</a:t>
            </a:r>
          </a:p>
          <a:p>
            <a:pPr lvl="1"/>
            <a:r>
              <a:rPr lang="en-US" altLang="zh-TW" dirty="0" smtClean="0">
                <a:latin typeface="Calibri" pitchFamily="34" charset="0"/>
              </a:rPr>
              <a:t>Off, deferred, and asynchronous modes</a:t>
            </a:r>
          </a:p>
          <a:p>
            <a:pPr lvl="1"/>
            <a:r>
              <a:rPr lang="en-US" altLang="zh-TW" dirty="0" smtClean="0">
                <a:latin typeface="Calibri" pitchFamily="34" charset="0"/>
              </a:rPr>
              <a:t>By defining the state and type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4" y="5085184"/>
            <a:ext cx="758190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Example: </a:t>
            </a:r>
            <a:r>
              <a:rPr lang="en-US" altLang="zh-TW" dirty="0" err="1" smtClean="0"/>
              <a:t>Pthread</a:t>
            </a:r>
            <a:r>
              <a:rPr lang="en-US" altLang="zh-TW" dirty="0" smtClean="0"/>
              <a:t> (Cont</a:t>
            </a:r>
            <a:r>
              <a:rPr lang="en-US" altLang="zh-TW" dirty="0"/>
              <a:t>.) (Skip!)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smtClean="0"/>
              <a:t>If cancellation is disabled, cannot be canceled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/>
              <a:t>Cancellation </a:t>
            </a:r>
            <a:r>
              <a:rPr lang="en-US" altLang="zh-TW" dirty="0"/>
              <a:t>remains pending until thread enables </a:t>
            </a:r>
            <a:r>
              <a:rPr lang="en-US" altLang="zh-TW" dirty="0" smtClean="0"/>
              <a:t>it</a:t>
            </a:r>
          </a:p>
          <a:p>
            <a:pPr>
              <a:lnSpc>
                <a:spcPct val="110000"/>
              </a:lnSpc>
            </a:pPr>
            <a:r>
              <a:rPr lang="en-US" altLang="zh-TW" dirty="0" smtClean="0"/>
              <a:t>Default type is </a:t>
            </a:r>
            <a:r>
              <a:rPr lang="en-US" altLang="zh-TW" b="1" dirty="0" smtClean="0"/>
              <a:t>deferred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Upon receiving a cancellation </a:t>
            </a:r>
            <a:r>
              <a:rPr lang="en-US" altLang="zh-TW" dirty="0" smtClean="0"/>
              <a:t>request, cancellation </a:t>
            </a:r>
            <a:r>
              <a:rPr lang="en-US" altLang="zh-TW" b="1" dirty="0" smtClean="0"/>
              <a:t>only</a:t>
            </a:r>
            <a:r>
              <a:rPr lang="en-US" altLang="zh-TW" dirty="0" smtClean="0"/>
              <a:t> occurs when thread reaches </a:t>
            </a:r>
            <a:r>
              <a:rPr lang="en-US" altLang="zh-TW" b="1" dirty="0" smtClean="0">
                <a:solidFill>
                  <a:srgbClr val="3366FF"/>
                </a:solidFill>
              </a:rPr>
              <a:t>cancellation points</a:t>
            </a:r>
          </a:p>
          <a:p>
            <a:pPr lvl="2">
              <a:lnSpc>
                <a:spcPct val="110000"/>
              </a:lnSpc>
            </a:pPr>
            <a:r>
              <a:rPr lang="en-US" altLang="zh-TW" dirty="0" err="1" smtClean="0"/>
              <a:t>e.g</a:t>
            </a:r>
            <a:r>
              <a:rPr lang="en-US" altLang="zh-TW" dirty="0" smtClean="0"/>
              <a:t>, calling </a:t>
            </a:r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 smtClean="0"/>
              <a:t>Pthreads</a:t>
            </a:r>
            <a:r>
              <a:rPr lang="en-US" altLang="zh-TW" dirty="0" smtClean="0"/>
              <a:t> further allow a function to be set as a </a:t>
            </a:r>
            <a:r>
              <a:rPr lang="en-US" altLang="zh-TW" b="1" dirty="0" smtClean="0">
                <a:solidFill>
                  <a:srgbClr val="3366FF"/>
                </a:solidFill>
              </a:rPr>
              <a:t>cleanup handler</a:t>
            </a:r>
            <a:endParaRPr lang="en-US" altLang="zh-TW" dirty="0" smtClean="0"/>
          </a:p>
          <a:p>
            <a:pPr lvl="2">
              <a:lnSpc>
                <a:spcPct val="110000"/>
              </a:lnSpc>
            </a:pPr>
            <a:r>
              <a:rPr lang="en-US" altLang="zh-TW" dirty="0" smtClean="0"/>
              <a:t>The hander is invoked if a thread is canceled</a:t>
            </a:r>
          </a:p>
          <a:p>
            <a:pPr>
              <a:lnSpc>
                <a:spcPct val="110000"/>
              </a:lnSpc>
            </a:pPr>
            <a:r>
              <a:rPr lang="en-US" altLang="zh-TW" b="1" dirty="0"/>
              <a:t>Asynchronous cancellation </a:t>
            </a:r>
            <a:r>
              <a:rPr lang="en-US" altLang="zh-TW" dirty="0"/>
              <a:t>is not </a:t>
            </a:r>
            <a:r>
              <a:rPr lang="en-US" altLang="zh-TW" dirty="0" smtClean="0"/>
              <a:t>recommended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effectLst/>
              </a:rPr>
              <a:t>Functions that Can Be Cancellation Points by SUSv3</a:t>
            </a:r>
            <a:endParaRPr lang="zh-TW" altLang="en-US" sz="3600" dirty="0">
              <a:effectLst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258888"/>
            <a:ext cx="8629650" cy="5375274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799856" y="4077072"/>
            <a:ext cx="1872208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8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Garamond" panose="02020404030301010803" pitchFamily="18" charset="0"/>
              </a:rPr>
              <a:t>Pthread_testcancel</a:t>
            </a:r>
            <a:r>
              <a:rPr lang="en-US" altLang="zh-TW" dirty="0" smtClean="0">
                <a:latin typeface="Garamond" panose="02020404030301010803" pitchFamily="18" charset="0"/>
              </a:rPr>
              <a:t>()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2181225"/>
            <a:ext cx="7486650" cy="26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23110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/>
              <a:t>Create a Process v.s Create a Thread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216276" y="1700213"/>
            <a:ext cx="1655763" cy="4608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287714" y="1125538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216275" y="1989138"/>
            <a:ext cx="1657350" cy="1727200"/>
            <a:chOff x="1066" y="1253"/>
            <a:chExt cx="1044" cy="1088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97" name="Rectangle 10"/>
            <p:cNvSpPr>
              <a:spLocks noChangeArrowheads="1"/>
            </p:cNvSpPr>
            <p:nvPr/>
          </p:nvSpPr>
          <p:spPr bwMode="auto">
            <a:xfrm>
              <a:off x="1066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4727575" y="256540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sp>
        <p:nvSpPr>
          <p:cNvPr id="308242" name="Text Box 18"/>
          <p:cNvSpPr txBox="1">
            <a:spLocks noChangeArrowheads="1"/>
          </p:cNvSpPr>
          <p:nvPr/>
        </p:nvSpPr>
        <p:spPr bwMode="auto">
          <a:xfrm>
            <a:off x="1992314" y="4724400"/>
            <a:ext cx="1368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 b="1">
                <a:solidFill>
                  <a:srgbClr val="3333FF"/>
                </a:solidFill>
                <a:latin typeface="Calibri" panose="020F0502020204030204" pitchFamily="34" charset="0"/>
              </a:rPr>
              <a:t>New process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527800" y="1196975"/>
            <a:ext cx="1657350" cy="5183188"/>
            <a:chOff x="3696" y="709"/>
            <a:chExt cx="1044" cy="3265"/>
          </a:xfrm>
        </p:grpSpPr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3696" y="1071"/>
              <a:ext cx="1043" cy="29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Calibri" panose="020F0502020204030204" pitchFamily="34" charset="0"/>
              </a:endParaRPr>
            </a:p>
          </p:txBody>
        </p:sp>
        <p:sp>
          <p:nvSpPr>
            <p:cNvPr id="7188" name="Text Box 20"/>
            <p:cNvSpPr txBox="1">
              <a:spLocks noChangeArrowheads="1"/>
            </p:cNvSpPr>
            <p:nvPr/>
          </p:nvSpPr>
          <p:spPr bwMode="auto">
            <a:xfrm>
              <a:off x="3696" y="709"/>
              <a:ext cx="9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>
                  <a:latin typeface="Calibri" panose="020F0502020204030204" pitchFamily="34" charset="0"/>
                </a:rPr>
                <a:t>memory</a:t>
              </a:r>
            </a:p>
          </p:txBody>
        </p:sp>
        <p:grpSp>
          <p:nvGrpSpPr>
            <p:cNvPr id="7189" name="Group 21"/>
            <p:cNvGrpSpPr>
              <a:grpSpLocks/>
            </p:cNvGrpSpPr>
            <p:nvPr/>
          </p:nvGrpSpPr>
          <p:grpSpPr bwMode="auto">
            <a:xfrm>
              <a:off x="3696" y="1298"/>
              <a:ext cx="1044" cy="1088"/>
              <a:chOff x="2290" y="1525"/>
              <a:chExt cx="1044" cy="1088"/>
            </a:xfrm>
          </p:grpSpPr>
          <p:sp>
            <p:nvSpPr>
              <p:cNvPr id="7190" name="Rectangle 22"/>
              <p:cNvSpPr>
                <a:spLocks noChangeArrowheads="1"/>
              </p:cNvSpPr>
              <p:nvPr/>
            </p:nvSpPr>
            <p:spPr bwMode="auto">
              <a:xfrm>
                <a:off x="2290" y="1525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>
                    <a:latin typeface="Calibri" panose="020F0502020204030204" pitchFamily="34" charset="0"/>
                  </a:rPr>
                  <a:t>code</a:t>
                </a:r>
              </a:p>
            </p:txBody>
          </p:sp>
          <p:sp>
            <p:nvSpPr>
              <p:cNvPr id="7191" name="Rectangle 23"/>
              <p:cNvSpPr>
                <a:spLocks noChangeArrowheads="1"/>
              </p:cNvSpPr>
              <p:nvPr/>
            </p:nvSpPr>
            <p:spPr bwMode="auto">
              <a:xfrm>
                <a:off x="2290" y="1797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>
                    <a:latin typeface="Calibri" panose="020F0502020204030204" pitchFamily="34" charset="0"/>
                  </a:rPr>
                  <a:t>data</a:t>
                </a:r>
              </a:p>
            </p:txBody>
          </p:sp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2290" y="2069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 dirty="0">
                    <a:latin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290" y="2341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 dirty="0">
                    <a:latin typeface="Calibri" panose="020F0502020204030204" pitchFamily="34" charset="0"/>
                  </a:rPr>
                  <a:t>…</a:t>
                </a:r>
              </a:p>
            </p:txBody>
          </p:sp>
        </p:grp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3216275" y="4292600"/>
            <a:ext cx="1657350" cy="1727200"/>
            <a:chOff x="2290" y="1525"/>
            <a:chExt cx="1044" cy="1088"/>
          </a:xfrm>
        </p:grpSpPr>
        <p:sp>
          <p:nvSpPr>
            <p:cNvPr id="7183" name="Rectangle 42"/>
            <p:cNvSpPr>
              <a:spLocks noChangeArrowheads="1"/>
            </p:cNvSpPr>
            <p:nvPr/>
          </p:nvSpPr>
          <p:spPr bwMode="auto">
            <a:xfrm>
              <a:off x="2290" y="1525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84" name="Rectangle 43"/>
            <p:cNvSpPr>
              <a:spLocks noChangeArrowheads="1"/>
            </p:cNvSpPr>
            <p:nvPr/>
          </p:nvSpPr>
          <p:spPr bwMode="auto">
            <a:xfrm>
              <a:off x="2290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85" name="Rectangle 44"/>
            <p:cNvSpPr>
              <a:spLocks noChangeArrowheads="1"/>
            </p:cNvSpPr>
            <p:nvPr/>
          </p:nvSpPr>
          <p:spPr bwMode="auto">
            <a:xfrm>
              <a:off x="2290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86" name="Rectangle 45"/>
            <p:cNvSpPr>
              <a:spLocks noChangeArrowheads="1"/>
            </p:cNvSpPr>
            <p:nvPr/>
          </p:nvSpPr>
          <p:spPr bwMode="auto">
            <a:xfrm>
              <a:off x="2290" y="2341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308270" name="Text Box 46"/>
          <p:cNvSpPr txBox="1">
            <a:spLocks noChangeArrowheads="1"/>
          </p:cNvSpPr>
          <p:nvPr/>
        </p:nvSpPr>
        <p:spPr bwMode="auto">
          <a:xfrm>
            <a:off x="8112125" y="2636839"/>
            <a:ext cx="2179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rgbClr val="3333FF"/>
                </a:solidFill>
                <a:latin typeface="Calibri" panose="020F0502020204030204" pitchFamily="34" charset="0"/>
              </a:rPr>
              <a:t>thread_create()</a:t>
            </a: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527800" y="4292600"/>
            <a:ext cx="1657350" cy="863600"/>
            <a:chOff x="3152" y="2704"/>
            <a:chExt cx="1044" cy="544"/>
          </a:xfrm>
        </p:grpSpPr>
        <p:sp>
          <p:nvSpPr>
            <p:cNvPr id="7181" name="Rectangle 50"/>
            <p:cNvSpPr>
              <a:spLocks noChangeArrowheads="1"/>
            </p:cNvSpPr>
            <p:nvPr/>
          </p:nvSpPr>
          <p:spPr bwMode="auto">
            <a:xfrm>
              <a:off x="3152" y="2704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82" name="Rectangle 51"/>
            <p:cNvSpPr>
              <a:spLocks noChangeArrowheads="1"/>
            </p:cNvSpPr>
            <p:nvPr/>
          </p:nvSpPr>
          <p:spPr bwMode="auto">
            <a:xfrm>
              <a:off x="3152" y="2976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308276" name="Text Box 52"/>
          <p:cNvSpPr txBox="1">
            <a:spLocks noChangeArrowheads="1"/>
          </p:cNvSpPr>
          <p:nvPr/>
        </p:nvSpPr>
        <p:spPr bwMode="auto">
          <a:xfrm>
            <a:off x="8112126" y="4437063"/>
            <a:ext cx="13684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 b="1">
                <a:solidFill>
                  <a:srgbClr val="3333FF"/>
                </a:solidFill>
                <a:latin typeface="Calibri" panose="020F0502020204030204" pitchFamily="34" charset="0"/>
              </a:rPr>
              <a:t>New thread</a:t>
            </a:r>
          </a:p>
        </p:txBody>
      </p:sp>
    </p:spTree>
    <p:extLst>
      <p:ext uri="{BB962C8B-B14F-4D97-AF65-F5344CB8AC3E}">
        <p14:creationId xmlns:p14="http://schemas.microsoft.com/office/powerpoint/2010/main" val="272596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0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36" grpId="0"/>
      <p:bldP spid="308242" grpId="0"/>
      <p:bldP spid="308270" grpId="0"/>
      <p:bldP spid="30827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Thread-Local Storage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Although threads belonging to the same process </a:t>
            </a:r>
            <a:r>
              <a:rPr lang="en-US" altLang="zh-TW" b="1" dirty="0" smtClean="0"/>
              <a:t>share</a:t>
            </a:r>
            <a:r>
              <a:rPr lang="en-US" altLang="zh-TW" dirty="0" smtClean="0"/>
              <a:t> the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Sometimes, each thread might need its own copy of certain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b="1" dirty="0" smtClean="0"/>
              <a:t>Solution:</a:t>
            </a:r>
            <a:r>
              <a:rPr lang="en-US" altLang="zh-TW" b="1" dirty="0" smtClean="0">
                <a:solidFill>
                  <a:srgbClr val="FF3300"/>
                </a:solidFill>
              </a:rPr>
              <a:t> Thread-local Storage (TLS)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Allows each thread to have its own copy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Different from local variables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Local variables visible only during the closing function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TLS visible across function invocations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Similar to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altLang="zh-TW" dirty="0" smtClean="0"/>
              <a:t>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However, TLS is </a:t>
            </a:r>
            <a:r>
              <a:rPr lang="en-US" altLang="zh-TW" b="1" dirty="0" smtClean="0"/>
              <a:t>unique</a:t>
            </a:r>
            <a:r>
              <a:rPr lang="en-US" altLang="zh-TW" dirty="0" smtClean="0"/>
              <a:t> (not shared) to each thread</a:t>
            </a:r>
          </a:p>
          <a:p>
            <a:pPr lvl="1" eaLnBrk="1" hangingPunct="1">
              <a:lnSpc>
                <a:spcPct val="120000"/>
              </a:lnSpc>
            </a:pPr>
            <a:endParaRPr lang="en-US" altLang="zh-TW" dirty="0" smtClean="0"/>
          </a:p>
          <a:p>
            <a:pPr eaLnBrk="1" hangingPunct="1">
              <a:lnSpc>
                <a:spcPct val="120000"/>
              </a:lnSpc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Calibri" panose="020F0502020204030204" pitchFamily="34" charset="0"/>
              </a:rPr>
              <a:t>Single and Multithreaded Processes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 cstate="print"/>
          <a:srcRect l="392" t="11746" r="392" b="11746"/>
          <a:stretch>
            <a:fillRect/>
          </a:stretch>
        </p:blipFill>
        <p:spPr bwMode="auto">
          <a:xfrm>
            <a:off x="2711450" y="1628776"/>
            <a:ext cx="7132638" cy="4702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183314" y="5405439"/>
            <a:ext cx="992187" cy="5048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400" b="1" dirty="0">
                <a:latin typeface="Calibri" panose="020F0502020204030204" pitchFamily="34" charset="0"/>
              </a:rPr>
              <a:t>thread-local </a:t>
            </a:r>
          </a:p>
          <a:p>
            <a:pPr algn="ctr"/>
            <a:r>
              <a:rPr lang="en-US" altLang="zh-TW" sz="1400" b="1" dirty="0">
                <a:latin typeface="Calibri" panose="020F0502020204030204" pitchFamily="34" charset="0"/>
              </a:rPr>
              <a:t>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複習：</a:t>
            </a:r>
            <a:r>
              <a:rPr lang="en-US" altLang="zh-TW" dirty="0" smtClean="0"/>
              <a:t>Static </a:t>
            </a:r>
            <a:r>
              <a:rPr lang="en-US" altLang="zh-TW" dirty="0" err="1" smtClean="0"/>
              <a:t>v.s</a:t>
            </a:r>
            <a:r>
              <a:rPr lang="en-US" altLang="zh-TW" smtClean="0"/>
              <a:t>. </a:t>
            </a:r>
            <a:r>
              <a:rPr lang="en-US" altLang="zh-TW" dirty="0" smtClean="0"/>
              <a:t>Global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Static variable: lifetime of the variable</a:t>
            </a:r>
          </a:p>
          <a:p>
            <a:pPr lvl="1"/>
            <a:r>
              <a:rPr lang="en-US" altLang="zh-TW" dirty="0" smtClean="0"/>
              <a:t>Its </a:t>
            </a:r>
            <a:r>
              <a:rPr lang="en-US" altLang="zh-TW" dirty="0"/>
              <a:t>lifetime </a:t>
            </a:r>
            <a:r>
              <a:rPr lang="en-US" altLang="zh-TW" dirty="0" smtClean="0"/>
              <a:t>is </a:t>
            </a:r>
            <a:r>
              <a:rPr lang="en-US" altLang="zh-TW" dirty="0"/>
              <a:t>the entire run of the </a:t>
            </a:r>
            <a:r>
              <a:rPr lang="en-US" altLang="zh-TW" dirty="0" smtClean="0"/>
              <a:t>program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Global variable: scope of the variable</a:t>
            </a:r>
          </a:p>
        </p:txBody>
      </p:sp>
    </p:spTree>
    <p:extLst>
      <p:ext uri="{BB962C8B-B14F-4D97-AF65-F5344CB8AC3E}">
        <p14:creationId xmlns:p14="http://schemas.microsoft.com/office/powerpoint/2010/main" val="40786611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Scheduler activations (Skip!)</a:t>
            </a:r>
          </a:p>
        </p:txBody>
      </p:sp>
    </p:spTree>
    <p:extLst>
      <p:ext uri="{BB962C8B-B14F-4D97-AF65-F5344CB8AC3E}">
        <p14:creationId xmlns:p14="http://schemas.microsoft.com/office/powerpoint/2010/main" val="8096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Activations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Typically </a:t>
            </a:r>
            <a:r>
              <a:rPr lang="en-US" altLang="en-US" dirty="0" smtClean="0"/>
              <a:t>M:M and two-level models use </a:t>
            </a:r>
            <a:r>
              <a:rPr lang="en-US" altLang="en-US" dirty="0"/>
              <a:t>an </a:t>
            </a:r>
            <a:r>
              <a:rPr lang="en-US" altLang="en-US" b="1" dirty="0"/>
              <a:t>intermediate data structure </a:t>
            </a:r>
            <a:r>
              <a:rPr lang="en-US" altLang="en-US" dirty="0"/>
              <a:t>between user </a:t>
            </a:r>
            <a:r>
              <a:rPr lang="en-US" altLang="en-US" dirty="0" smtClean="0"/>
              <a:t>threads and </a:t>
            </a:r>
            <a:r>
              <a:rPr lang="en-US" altLang="en-US" dirty="0"/>
              <a:t>kernel threads – </a:t>
            </a:r>
            <a:r>
              <a:rPr lang="en-US" altLang="en-US" b="1" dirty="0">
                <a:solidFill>
                  <a:srgbClr val="3366FF"/>
                </a:solidFill>
              </a:rPr>
              <a:t>lightweight process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 smtClean="0"/>
              <a:t>Encapsulation of a kernel thread</a:t>
            </a:r>
          </a:p>
          <a:p>
            <a:pPr lvl="1"/>
            <a:r>
              <a:rPr lang="en-US" altLang="en-US" dirty="0" smtClean="0"/>
              <a:t>Appears </a:t>
            </a:r>
            <a:r>
              <a:rPr lang="en-US" altLang="en-US" dirty="0"/>
              <a:t>to be a </a:t>
            </a:r>
            <a:r>
              <a:rPr lang="en-US" altLang="en-US" b="1" dirty="0">
                <a:solidFill>
                  <a:srgbClr val="FF0000"/>
                </a:solidFill>
              </a:rPr>
              <a:t>virtual processor </a:t>
            </a:r>
            <a:r>
              <a:rPr lang="en-US" altLang="en-US" dirty="0"/>
              <a:t>on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 smtClean="0"/>
              <a:t>    which applications </a:t>
            </a:r>
            <a:r>
              <a:rPr lang="en-US" altLang="en-US" dirty="0"/>
              <a:t>can schedule </a:t>
            </a:r>
            <a:r>
              <a:rPr lang="en-US" altLang="en-US" dirty="0" smtClean="0"/>
              <a:t>a </a:t>
            </a:r>
          </a:p>
          <a:p>
            <a:pPr marL="457200" lvl="1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   user </a:t>
            </a:r>
            <a:r>
              <a:rPr lang="en-US" altLang="en-US" b="1" dirty="0">
                <a:solidFill>
                  <a:srgbClr val="FF0000"/>
                </a:solidFill>
              </a:rPr>
              <a:t>thread </a:t>
            </a:r>
            <a:r>
              <a:rPr lang="en-US" altLang="en-US" dirty="0"/>
              <a:t>to </a:t>
            </a:r>
            <a:r>
              <a:rPr lang="en-US" altLang="en-US" dirty="0" smtClean="0"/>
              <a:t>run</a:t>
            </a:r>
            <a:endParaRPr lang="en-US" altLang="en-US" dirty="0"/>
          </a:p>
          <a:p>
            <a:pPr lvl="1"/>
            <a:r>
              <a:rPr lang="en-US" altLang="en-US" dirty="0"/>
              <a:t>Each LWP attached to </a:t>
            </a:r>
            <a:r>
              <a:rPr lang="en-US" altLang="en-US" b="1" dirty="0">
                <a:solidFill>
                  <a:srgbClr val="FF0000"/>
                </a:solidFill>
              </a:rPr>
              <a:t>kernel </a:t>
            </a:r>
            <a:r>
              <a:rPr lang="en-US" altLang="en-US" b="1" dirty="0" smtClean="0">
                <a:solidFill>
                  <a:srgbClr val="FF0000"/>
                </a:solidFill>
              </a:rPr>
              <a:t>thread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06" y="3212976"/>
            <a:ext cx="235267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2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</a:t>
            </a:r>
            <a:r>
              <a:rPr lang="en-US" altLang="zh-TW" dirty="0" smtClean="0"/>
              <a:t>Activations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Tx/>
              <a:buChar char="•"/>
            </a:pPr>
            <a:r>
              <a:rPr lang="en-US" altLang="en-US" sz="3200" dirty="0"/>
              <a:t>But, how many LWPs to be created?</a:t>
            </a:r>
          </a:p>
          <a:p>
            <a:pPr lvl="1"/>
            <a:r>
              <a:rPr lang="en-US" altLang="zh-TW" dirty="0" smtClean="0"/>
              <a:t>Typically, an LWP is required for each </a:t>
            </a:r>
            <a:r>
              <a:rPr lang="en-US" altLang="zh-TW" b="1" dirty="0" smtClean="0">
                <a:solidFill>
                  <a:srgbClr val="FF0000"/>
                </a:solidFill>
              </a:rPr>
              <a:t>concurrent blocking </a:t>
            </a:r>
            <a:r>
              <a:rPr lang="en-US" altLang="zh-TW" dirty="0" smtClean="0"/>
              <a:t>system call</a:t>
            </a:r>
          </a:p>
          <a:p>
            <a:pPr lvl="2"/>
            <a:r>
              <a:rPr lang="en-US" altLang="zh-TW" dirty="0" smtClean="0"/>
              <a:t>Five LWPs if five file-read request occur simultaneously</a:t>
            </a:r>
          </a:p>
          <a:p>
            <a:pPr lvl="2"/>
            <a:r>
              <a:rPr lang="en-US" altLang="zh-TW" dirty="0" smtClean="0"/>
              <a:t>If only four LWPs, one request must wait!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However, how to achieve the goal?</a:t>
            </a:r>
          </a:p>
          <a:p>
            <a:pPr lvl="1"/>
            <a:r>
              <a:rPr lang="en-US" altLang="zh-TW" dirty="0" smtClean="0"/>
              <a:t>Solution: </a:t>
            </a:r>
            <a:r>
              <a:rPr lang="en-US" altLang="zh-TW" b="1" dirty="0" smtClean="0">
                <a:solidFill>
                  <a:srgbClr val="FF0000"/>
                </a:solidFill>
              </a:rPr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36465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Activations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Scheduler </a:t>
            </a:r>
            <a:r>
              <a:rPr lang="en-US" altLang="zh-TW" b="1" dirty="0">
                <a:solidFill>
                  <a:srgbClr val="FF0000"/>
                </a:solidFill>
              </a:rPr>
              <a:t>Activations 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A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scheme for </a:t>
            </a:r>
            <a:r>
              <a:rPr lang="en-US" altLang="zh-TW" b="1" dirty="0" smtClean="0">
                <a:solidFill>
                  <a:srgbClr val="FF0000"/>
                </a:solidFill>
              </a:rPr>
              <a:t>communication</a:t>
            </a:r>
            <a:r>
              <a:rPr lang="en-US" altLang="zh-TW" dirty="0" smtClean="0"/>
              <a:t> </a:t>
            </a:r>
            <a:r>
              <a:rPr lang="en-US" altLang="zh-TW" dirty="0"/>
              <a:t>between the kernel and the user thread library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This communication allows an application to </a:t>
            </a:r>
            <a:r>
              <a:rPr lang="en-US" altLang="en-US" b="1" dirty="0"/>
              <a:t>maintain the correct number kernel </a:t>
            </a:r>
            <a:r>
              <a:rPr lang="en-US" altLang="en-US" b="1" dirty="0" smtClean="0"/>
              <a:t>threads</a:t>
            </a:r>
            <a:r>
              <a:rPr lang="en-US" altLang="en-US" dirty="0" smtClean="0"/>
              <a:t> </a:t>
            </a:r>
            <a:r>
              <a:rPr lang="en-US" altLang="zh-TW" dirty="0" smtClean="0"/>
              <a:t>for </a:t>
            </a:r>
            <a:r>
              <a:rPr lang="en-US" altLang="zh-TW" dirty="0"/>
              <a:t>best </a:t>
            </a:r>
            <a:r>
              <a:rPr lang="en-US" altLang="zh-TW" dirty="0" smtClean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 kernel informs an application about certain events, e.g.,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A user thread, say </a:t>
            </a:r>
            <a:r>
              <a:rPr lang="en-US" altLang="zh-TW" i="1" dirty="0" smtClean="0"/>
              <a:t>x</a:t>
            </a:r>
            <a:r>
              <a:rPr lang="en-US" altLang="zh-TW" dirty="0" smtClean="0"/>
              <a:t>,  </a:t>
            </a:r>
            <a:r>
              <a:rPr lang="en-US" altLang="zh-TW" dirty="0"/>
              <a:t>making a blocking system </a:t>
            </a:r>
            <a:r>
              <a:rPr lang="en-US" altLang="zh-TW" dirty="0" smtClean="0"/>
              <a:t>call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Kernel </a:t>
            </a:r>
            <a:r>
              <a:rPr lang="en-US" altLang="zh-TW" dirty="0"/>
              <a:t>allocating a new kernel thread to the process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How </a:t>
            </a:r>
            <a:r>
              <a:rPr lang="en-US" altLang="zh-TW" dirty="0"/>
              <a:t>to inform</a:t>
            </a:r>
            <a:r>
              <a:rPr lang="en-US" altLang="zh-TW" dirty="0" smtClean="0"/>
              <a:t>: </a:t>
            </a:r>
            <a:r>
              <a:rPr lang="en-US" altLang="zh-TW" b="1" dirty="0" err="1"/>
              <a:t>upcalls</a:t>
            </a:r>
            <a:r>
              <a:rPr lang="en-US" altLang="zh-TW" b="1" dirty="0"/>
              <a:t> 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 communication mechanism from the kernel to the user applications</a:t>
            </a:r>
            <a:endParaRPr lang="en-US" altLang="zh-TW" dirty="0" smtClean="0"/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Seems violating the layered architecture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A upcall is handled by the thread library with an </a:t>
            </a:r>
            <a:r>
              <a:rPr lang="en-US" altLang="zh-TW" b="1" dirty="0" smtClean="0"/>
              <a:t>upcall handler</a:t>
            </a:r>
            <a:r>
              <a:rPr lang="en-US" altLang="zh-TW" dirty="0" smtClean="0"/>
              <a:t>, which must run on a LWP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1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The kernel has allocated </a:t>
            </a:r>
            <a:r>
              <a:rPr lang="en-US" altLang="zh-TW" sz="2800" b="1" dirty="0"/>
              <a:t>one kernel thread</a:t>
            </a:r>
            <a:r>
              <a:rPr lang="en-US" altLang="zh-TW" sz="2800" dirty="0"/>
              <a:t> to a process with </a:t>
            </a:r>
            <a:r>
              <a:rPr lang="en-US" altLang="zh-TW" sz="2800" b="1" dirty="0"/>
              <a:t>three user-level threads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The three user level threads take </a:t>
            </a:r>
            <a:r>
              <a:rPr lang="en-US" altLang="zh-TW" sz="2800" b="1" dirty="0"/>
              <a:t>turn</a:t>
            </a:r>
            <a:r>
              <a:rPr lang="en-US" altLang="zh-TW" sz="2800" dirty="0"/>
              <a:t> executing on the single kernel-level thread.</a:t>
            </a:r>
            <a:endParaRPr lang="zh-TW" altLang="en-US" sz="2800" dirty="0"/>
          </a:p>
        </p:txBody>
      </p:sp>
      <p:pic>
        <p:nvPicPr>
          <p:cNvPr id="2052" name="Picture 4" descr="https://www.it.uu.se/education/course/homepage/dsp/vt19/images/module-4/scheduler-activations-1-2.png?height=444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284087"/>
            <a:ext cx="4035946" cy="533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810144" y="6551960"/>
            <a:ext cx="785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hlinkClick r:id="rId3"/>
              </a:rPr>
              <a:t>https://www.it.uu.se/education/course/homepage/dsp/vt19/modules/module-4/implementing-threads/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Example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dirty="0"/>
              <a:t>The user thread </a:t>
            </a:r>
            <a:r>
              <a:rPr lang="en-US" altLang="zh-TW" sz="2400" i="1" dirty="0"/>
              <a:t>x</a:t>
            </a:r>
            <a:r>
              <a:rPr lang="en-US" altLang="zh-TW" sz="2400" dirty="0"/>
              <a:t> makes a </a:t>
            </a:r>
            <a:r>
              <a:rPr lang="en-US" altLang="zh-TW" sz="2400" b="1" dirty="0"/>
              <a:t>blocking system call</a:t>
            </a:r>
            <a:r>
              <a:rPr lang="en-US" altLang="zh-TW" sz="2400" dirty="0"/>
              <a:t> 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dirty="0"/>
              <a:t>Kernel blocks the user thread and the corresponding kernel thread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b="1" dirty="0"/>
              <a:t>Scheduler activation:</a:t>
            </a:r>
            <a:r>
              <a:rPr lang="en-US" altLang="zh-TW" sz="2400" dirty="0"/>
              <a:t> kernel decides to allocate a </a:t>
            </a:r>
            <a:r>
              <a:rPr lang="en-US" altLang="zh-TW" sz="2400" b="1" dirty="0"/>
              <a:t>new kernel thread</a:t>
            </a:r>
            <a:r>
              <a:rPr lang="en-US" altLang="zh-TW" sz="2400" dirty="0"/>
              <a:t> </a:t>
            </a:r>
          </a:p>
          <a:p>
            <a:pPr lvl="1">
              <a:lnSpc>
                <a:spcPct val="110000"/>
              </a:lnSpc>
            </a:pPr>
            <a:r>
              <a:rPr lang="en-US" altLang="zh-TW" sz="2200" dirty="0">
                <a:solidFill>
                  <a:srgbClr val="000000"/>
                </a:solidFill>
              </a:rPr>
              <a:t>Otherwise, the process is blocked</a:t>
            </a:r>
          </a:p>
          <a:p>
            <a:pPr lvl="1">
              <a:lnSpc>
                <a:spcPct val="110000"/>
              </a:lnSpc>
            </a:pPr>
            <a:r>
              <a:rPr lang="en-US" altLang="zh-TW" sz="2200" b="1" dirty="0">
                <a:solidFill>
                  <a:srgbClr val="000000"/>
                </a:solidFill>
              </a:rPr>
              <a:t>Two </a:t>
            </a:r>
            <a:r>
              <a:rPr lang="en-US" altLang="zh-TW" sz="2200" dirty="0">
                <a:solidFill>
                  <a:srgbClr val="000000"/>
                </a:solidFill>
              </a:rPr>
              <a:t>kernel threads are now allocated</a:t>
            </a:r>
            <a:endParaRPr lang="en-US" altLang="zh-TW" sz="20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b="1" dirty="0"/>
              <a:t>Upcall:</a:t>
            </a:r>
            <a:r>
              <a:rPr lang="en-US" altLang="zh-TW" sz="2400" dirty="0"/>
              <a:t> the kernel </a:t>
            </a:r>
            <a:r>
              <a:rPr lang="en-US" altLang="zh-TW" sz="2400" b="1" dirty="0"/>
              <a:t>notifies </a:t>
            </a:r>
            <a:r>
              <a:rPr lang="en-US" altLang="zh-TW" sz="2400" dirty="0"/>
              <a:t>the user-level </a:t>
            </a:r>
            <a:r>
              <a:rPr lang="en-US" altLang="zh-TW" sz="2400" b="1" dirty="0"/>
              <a:t>thread manager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/>
              <a:t>user-level thread </a:t>
            </a:r>
            <a:r>
              <a:rPr lang="en-US" altLang="zh-TW" sz="2000" i="1" dirty="0"/>
              <a:t>x</a:t>
            </a:r>
            <a:r>
              <a:rPr lang="en-US" altLang="zh-TW" sz="2000" dirty="0"/>
              <a:t> is now blocked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/>
              <a:t>A new kernel thread is available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dirty="0"/>
              <a:t>The user-level thread manager move other thread to the new kernel thread</a:t>
            </a:r>
          </a:p>
        </p:txBody>
      </p:sp>
      <p:pic>
        <p:nvPicPr>
          <p:cNvPr id="3076" name="Picture 4" descr="https://www.it.uu.se/education/course/homepage/dsp/vt19/images/module-4/scheduler-activations-3-7.png?height=444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84" y="1417075"/>
            <a:ext cx="4341217" cy="49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927649" y="6543213"/>
            <a:ext cx="785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hlinkClick r:id="rId3"/>
              </a:rPr>
              <a:t>https://www.it.uu.se/education/course/homepage/dsp/vt19/modules/module-4/implementing-threads/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Activations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Questions:</a:t>
            </a:r>
          </a:p>
          <a:p>
            <a:pPr lvl="1"/>
            <a:r>
              <a:rPr lang="en-US" altLang="zh-TW" dirty="0" smtClean="0"/>
              <a:t>Why 1:1 and M:1 models does not need the scheduler activation?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3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>
                <a:latin typeface="Calibri" panose="020F0502020204030204" pitchFamily="34" charset="0"/>
              </a:rPr>
              <a:t>Thread Control Block (or </a:t>
            </a:r>
            <a:r>
              <a:rPr lang="en-US" altLang="zh-TW" sz="4000" dirty="0">
                <a:solidFill>
                  <a:srgbClr val="FF0000"/>
                </a:solidFill>
                <a:latin typeface="Calibri" panose="020F0502020204030204" pitchFamily="34" charset="0"/>
              </a:rPr>
              <a:t>Thread Descriptor</a:t>
            </a:r>
            <a:r>
              <a:rPr lang="en-US" altLang="zh-TW" sz="4000" dirty="0">
                <a:latin typeface="Calibri" panose="020F0502020204030204" pitchFamily="34" charset="0"/>
              </a:rPr>
              <a:t>)</a:t>
            </a:r>
          </a:p>
        </p:txBody>
      </p:sp>
      <p:graphicFrame>
        <p:nvGraphicFramePr>
          <p:cNvPr id="317458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89636"/>
              </p:ext>
            </p:extLst>
          </p:nvPr>
        </p:nvGraphicFramePr>
        <p:xfrm>
          <a:off x="3071813" y="1916114"/>
          <a:ext cx="6096000" cy="3117775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Thread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Thread State (Run, Waiting…)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Program Counter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Registers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2567608" y="5631632"/>
            <a:ext cx="73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Calibri" panose="020F0502020204030204" pitchFamily="34" charset="0"/>
              </a:rPr>
              <a:t>Each thread has its own TCB, like each process has its PCB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Operating-System Examples</a:t>
            </a:r>
          </a:p>
          <a:p>
            <a:pPr eaLnBrk="1" hangingPunct="1"/>
            <a:endParaRPr lang="en-US" altLang="zh-TW" b="1" dirty="0" smtClean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Linux Threads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/>
              <a:t>Linux refers to them as </a:t>
            </a:r>
            <a:r>
              <a:rPr lang="en-US" altLang="zh-TW" sz="2400" i="1">
                <a:solidFill>
                  <a:srgbClr val="FF3300"/>
                </a:solidFill>
              </a:rPr>
              <a:t>tasks</a:t>
            </a:r>
            <a:r>
              <a:rPr lang="en-US" altLang="zh-TW" sz="2400"/>
              <a:t> rather than </a:t>
            </a:r>
            <a:r>
              <a:rPr lang="en-US" altLang="zh-TW" sz="2400" i="1"/>
              <a:t>threads</a:t>
            </a:r>
            <a:endParaRPr lang="en-US" altLang="zh-TW" sz="2400"/>
          </a:p>
          <a:p>
            <a:pPr eaLnBrk="1" hangingPunct="1">
              <a:lnSpc>
                <a:spcPct val="90000"/>
              </a:lnSpc>
            </a:pPr>
            <a:r>
              <a:rPr lang="en-US" altLang="zh-TW" sz="2400"/>
              <a:t>Thread creation is done through </a:t>
            </a:r>
            <a:r>
              <a:rPr lang="en-US" altLang="zh-TW" sz="2400" b="1">
                <a:latin typeface="Garamond" pitchFamily="18" charset="0"/>
              </a:rPr>
              <a:t>clone()</a:t>
            </a:r>
            <a:r>
              <a:rPr lang="en-US" altLang="zh-TW" sz="2400"/>
              <a:t> system call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b="1">
                <a:latin typeface="Garamond" pitchFamily="18" charset="0"/>
              </a:rPr>
              <a:t>clone()</a:t>
            </a:r>
            <a:r>
              <a:rPr lang="en-US" altLang="zh-TW" sz="2400"/>
              <a:t> allows how much sharing between parent and child tasks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/>
              <a:t>CLONE_FS: share the same file-system information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/>
              <a:t>CLONE_VM: share the same memory 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/>
              <a:t>CLONE_SIGHAND: share the same signal handler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/>
              <a:t>CLONE_FILES: share the same set of open files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/>
          </a:p>
          <a:p>
            <a:pPr eaLnBrk="1" hangingPunct="1">
              <a:lnSpc>
                <a:spcPct val="90000"/>
              </a:lnSpc>
            </a:pPr>
            <a:r>
              <a:rPr lang="en-US" altLang="zh-TW" sz="2400"/>
              <a:t>If all above flags are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>
                <a:latin typeface="Garamond" pitchFamily="18" charset="0"/>
              </a:rPr>
              <a:t>clone()</a:t>
            </a:r>
            <a:r>
              <a:rPr lang="en-US" altLang="zh-TW" sz="2000"/>
              <a:t> is similar to create a thread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/>
              <a:t>If none of flags are given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>
                <a:latin typeface="Garamond" pitchFamily="18" charset="0"/>
              </a:rPr>
              <a:t>clone()</a:t>
            </a:r>
            <a:r>
              <a:rPr lang="en-US" altLang="zh-TW" sz="2000"/>
              <a:t> is similar to the </a:t>
            </a:r>
            <a:r>
              <a:rPr lang="en-US" altLang="zh-TW" sz="2000">
                <a:latin typeface="Garamond" pitchFamily="18" charset="0"/>
              </a:rPr>
              <a:t>fork()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Sets of Flags to clone()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 l="421" t="25842" r="632" b="26123"/>
          <a:stretch>
            <a:fillRect/>
          </a:stretch>
        </p:blipFill>
        <p:spPr bwMode="auto">
          <a:xfrm>
            <a:off x="1847528" y="1772816"/>
            <a:ext cx="7920880" cy="403244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268760"/>
            <a:ext cx="10363200" cy="3096344"/>
          </a:xfrm>
        </p:spPr>
        <p:txBody>
          <a:bodyPr/>
          <a:lstStyle/>
          <a:p>
            <a:r>
              <a:rPr lang="en-US" altLang="zh-TW" sz="4000" dirty="0" smtClean="0"/>
              <a:t>Threads</a:t>
            </a:r>
            <a:r>
              <a:rPr lang="zh-TW" altLang="en-US" sz="4000" dirty="0" smtClean="0"/>
              <a:t>也有自己的執行狀態。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 smtClean="0"/>
              <a:t>所以，</a:t>
            </a:r>
            <a:r>
              <a:rPr lang="en-US" altLang="zh-TW" sz="4000" dirty="0" smtClean="0"/>
              <a:t>Context Switch</a:t>
            </a:r>
            <a:r>
              <a:rPr lang="zh-TW" altLang="en-US" sz="4000" dirty="0" smtClean="0"/>
              <a:t>時必須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>(1)</a:t>
            </a:r>
            <a:r>
              <a:rPr lang="zh-TW" altLang="en-US" sz="4000" dirty="0" smtClean="0"/>
              <a:t>將目前正在執行</a:t>
            </a:r>
            <a:r>
              <a:rPr lang="en-US" altLang="zh-TW" sz="4000" dirty="0" smtClean="0"/>
              <a:t>Thread</a:t>
            </a:r>
            <a:r>
              <a:rPr lang="zh-TW" altLang="en-US" sz="4000" dirty="0" smtClean="0"/>
              <a:t>的狀態儲存到</a:t>
            </a:r>
            <a:r>
              <a:rPr lang="en-US" altLang="zh-TW" sz="4000" dirty="0" smtClean="0"/>
              <a:t>TCB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>(2)</a:t>
            </a:r>
            <a:r>
              <a:rPr lang="zh-TW" altLang="en-US" sz="4000" dirty="0" smtClean="0"/>
              <a:t>復原接下來要執行</a:t>
            </a:r>
            <a:r>
              <a:rPr lang="en-US" altLang="zh-TW" sz="4000" dirty="0" smtClean="0"/>
              <a:t>Thread</a:t>
            </a:r>
            <a:r>
              <a:rPr lang="zh-TW" altLang="en-US" sz="4000" dirty="0" smtClean="0"/>
              <a:t>的狀態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1800" dirty="0" smtClean="0"/>
              <a:t>(see the following slide)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151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911888" y="1763279"/>
            <a:ext cx="3080388" cy="423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600" dirty="0">
                <a:effectLst/>
              </a:rPr>
              <a:t>Context Switches in Threads </a:t>
            </a:r>
            <a:br>
              <a:rPr lang="en-US" altLang="zh-TW" sz="3600" dirty="0">
                <a:effectLst/>
              </a:rPr>
            </a:br>
            <a:r>
              <a:rPr lang="en-US" altLang="zh-TW" sz="3600" dirty="0">
                <a:effectLst/>
              </a:rPr>
              <a:t>- Just like Context Switch in Processes</a:t>
            </a:r>
            <a:endParaRPr lang="zh-TW" altLang="en-US" sz="3600" dirty="0"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19821" y="4466729"/>
            <a:ext cx="1728192" cy="1536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87488" y="4869161"/>
            <a:ext cx="14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TCB </a:t>
            </a:r>
          </a:p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(in memory)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2819821" y="4466729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812560" y="5229200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2819821" y="6002841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5951984" y="1762938"/>
            <a:ext cx="3024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>
                <a:solidFill>
                  <a:srgbClr val="000000"/>
                </a:solidFill>
                <a:latin typeface="Calibri" pitchFamily="34" charset="0"/>
              </a:rPr>
              <a:t>    </a:t>
            </a:r>
            <a:endParaRPr lang="en-US" altLang="zh-TW" sz="1800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a = a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(..runner());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runner()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b = b + 5;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c = b * 10;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5171009" y="189507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5031836" y="160768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5171009" y="296448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171009" y="328498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5031836" y="265636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031836" y="2986073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341325" y="3296394"/>
            <a:ext cx="11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Calibri" pitchFamily="34" charset="0"/>
              </a:rPr>
              <a:t>Context switch</a:t>
            </a:r>
            <a:endParaRPr lang="zh-TW" altLang="en-US" sz="12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H="1">
            <a:off x="9161672" y="387906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H="1">
            <a:off x="9223501" y="496528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H="1">
            <a:off x="9223501" y="532279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9048328" y="356264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9134151" y="466068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9143224" y="501818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9192345" y="5343600"/>
            <a:ext cx="1425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Calibri" pitchFamily="34" charset="0"/>
              </a:rPr>
              <a:t>Context switch</a:t>
            </a:r>
          </a:p>
          <a:p>
            <a:r>
              <a:rPr lang="en-US" altLang="zh-TW" sz="1200" b="1" dirty="0">
                <a:solidFill>
                  <a:srgbClr val="FF0000"/>
                </a:solidFill>
                <a:latin typeface="Calibri" pitchFamily="34" charset="0"/>
              </a:rPr>
              <a:t>Change to Thread 1</a:t>
            </a:r>
            <a:endParaRPr lang="zh-TW" altLang="en-US" sz="12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639617" y="1384458"/>
            <a:ext cx="2088599" cy="1271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endParaRPr lang="en-US" altLang="zh-TW" sz="28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CPU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8 ; 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11;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endParaRPr lang="en-US" altLang="zh-TW" sz="16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endParaRPr lang="en-US" altLang="zh-TW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2817962" y="4716434"/>
            <a:ext cx="169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8 ; </a:t>
            </a:r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11;</a:t>
            </a:r>
            <a:endParaRPr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zh-TW" alt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2772674" y="5604620"/>
            <a:ext cx="1822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3 ; </a:t>
            </a:r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19;</a:t>
            </a:r>
            <a:endParaRPr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zh-TW" alt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3179860" y="2673606"/>
            <a:ext cx="22775" cy="2124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H="1">
            <a:off x="4007768" y="2636619"/>
            <a:ext cx="72008" cy="2878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160837" y="1994755"/>
            <a:ext cx="1008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3; 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19;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511824" y="471585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Calibri" panose="020F0502020204030204" pitchFamily="34" charset="0"/>
              </a:rPr>
              <a:t>TCB</a:t>
            </a:r>
            <a:r>
              <a:rPr lang="en-US" altLang="zh-TW" sz="1800" b="1" baseline="-25000" dirty="0">
                <a:latin typeface="Calibri" panose="020F0502020204030204" pitchFamily="34" charset="0"/>
              </a:rPr>
              <a:t>1</a:t>
            </a:r>
            <a:endParaRPr lang="zh-TW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511824" y="543593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Calibri" panose="020F0502020204030204" pitchFamily="34" charset="0"/>
              </a:rPr>
              <a:t>TCB</a:t>
            </a:r>
            <a:r>
              <a:rPr lang="en-US" altLang="zh-TW" sz="1800" b="1" baseline="-25000" dirty="0">
                <a:latin typeface="Calibri" panose="020F0502020204030204" pitchFamily="34" charset="0"/>
              </a:rPr>
              <a:t>2</a:t>
            </a:r>
            <a:endParaRPr lang="zh-TW" altLang="en-US" sz="1800" b="1" dirty="0">
              <a:latin typeface="Calibri" panose="020F0502020204030204" pitchFamily="34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3388089" y="2656363"/>
            <a:ext cx="36724" cy="2105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168815" y="2012266"/>
            <a:ext cx="1008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8; 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11;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9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1" grpId="0"/>
      <p:bldP spid="61" grpId="1"/>
      <p:bldP spid="62" grpId="0"/>
      <p:bldP spid="47" grpId="0"/>
      <p:bldP spid="66" grpId="0"/>
      <p:bldP spid="66" grpId="1"/>
      <p:bldP spid="68" grpId="0"/>
      <p:bldP spid="68" grpId="1"/>
      <p:bldP spid="69" grpId="0"/>
      <p:bldP spid="70" grpId="0"/>
      <p:bldP spid="55" grpId="0"/>
      <p:bldP spid="75" grpId="0"/>
      <p:bldP spid="34" grpId="0"/>
      <p:bldP spid="34" grpId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911888" y="1268760"/>
            <a:ext cx="3080388" cy="5589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1755" y="115888"/>
            <a:ext cx="8726733" cy="1143000"/>
          </a:xfrm>
          <a:noFill/>
        </p:spPr>
        <p:txBody>
          <a:bodyPr/>
          <a:lstStyle/>
          <a:p>
            <a:r>
              <a:rPr lang="en-US" altLang="zh-TW" dirty="0" smtClean="0">
                <a:effectLst/>
              </a:rPr>
              <a:t>Why Can’t Share the Same</a:t>
            </a:r>
            <a:r>
              <a:rPr lang="en-US" altLang="zh-TW" dirty="0" smtClean="0"/>
              <a:t> Stack</a:t>
            </a:r>
            <a:endParaRPr lang="zh-TW" altLang="en-US" dirty="0" smtClean="0">
              <a:effectLst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98224" y="151546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5951984" y="1268760"/>
            <a:ext cx="30243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a = a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function_1(…);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exit(1);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  <a:p>
            <a:endParaRPr lang="en-US" altLang="zh-TW" sz="1800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function_1()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b = b - 1;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function_2(…);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return;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function_2()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 …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 return;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itchFamily="34" charset="0"/>
            </a:endParaRPr>
          </a:p>
          <a:p>
            <a:endParaRPr lang="zh-TW" altLang="en-US" sz="18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5171009" y="148413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171009" y="255355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171009" y="284547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9161672" y="387906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H="1">
            <a:off x="9192344" y="443711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231904" y="555533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423243" y="1972468"/>
            <a:ext cx="1737537" cy="738664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arugment</a:t>
            </a:r>
            <a:endParaRPr lang="en-US" altLang="zh-TW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return address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local variables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423244" y="2650672"/>
            <a:ext cx="1737537" cy="738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argument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return address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local variables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2423243" y="3389336"/>
            <a:ext cx="1737537" cy="738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argument</a:t>
            </a:r>
            <a:endParaRPr lang="zh-TW" altLang="en-US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return address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local variables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1753570" y="2608885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718881" y="207370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ESP</a:t>
            </a:r>
            <a:endParaRPr lang="zh-TW" alt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1761754" y="319572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1718881" y="265579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ESP</a:t>
            </a:r>
            <a:endParaRPr lang="zh-TW" alt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1761754" y="373961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718881" y="326582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ESP</a:t>
            </a:r>
            <a:endParaRPr lang="zh-TW" alt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5231904" y="638132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9192344" y="501317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231904" y="616530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159896" y="314630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8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7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47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48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9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3" dur="indefinite"/>
                                        <p:tgtEl>
                                          <p:spTgt spid="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8" dur="indefinite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7" grpId="1" animBg="1"/>
      <p:bldP spid="38" grpId="0" animBg="1"/>
      <p:bldP spid="38" grpId="1" animBg="1"/>
      <p:bldP spid="40" grpId="0"/>
      <p:bldP spid="46" grpId="0"/>
      <p:bldP spid="46" grpId="1"/>
      <p:bldP spid="46" grpId="2"/>
      <p:bldP spid="46" grpId="3"/>
      <p:bldP spid="49" grpId="0"/>
      <p:bldP spid="4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556793"/>
            <a:ext cx="7772400" cy="2043658"/>
          </a:xfrm>
        </p:spPr>
        <p:txBody>
          <a:bodyPr/>
          <a:lstStyle/>
          <a:p>
            <a:r>
              <a:rPr lang="en-US" altLang="zh-TW" sz="4000" dirty="0">
                <a:solidFill>
                  <a:srgbClr val="FF0000"/>
                </a:solidFill>
                <a:effectLst/>
              </a:rPr>
              <a:t>From above figure, do you know why threads of the same process cannot share the same</a:t>
            </a:r>
            <a:r>
              <a:rPr lang="en-US" altLang="zh-TW" sz="4000" dirty="0">
                <a:solidFill>
                  <a:srgbClr val="FF0000"/>
                </a:solidFill>
              </a:rPr>
              <a:t> stack?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Benefits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/>
              <a:t>Responsiveness</a:t>
            </a:r>
          </a:p>
          <a:p>
            <a:pPr lvl="1" eaLnBrk="1" hangingPunct="1"/>
            <a:r>
              <a:rPr lang="en-US" altLang="zh-TW" sz="2000" dirty="0"/>
              <a:t>If one thread is blocked or performing a lengthy </a:t>
            </a:r>
            <a:r>
              <a:rPr lang="en-US" altLang="zh-TW" sz="2000" dirty="0" smtClean="0"/>
              <a:t>operation, other </a:t>
            </a:r>
            <a:r>
              <a:rPr lang="en-US" altLang="zh-TW" sz="2000" dirty="0"/>
              <a:t>threads can continue running</a:t>
            </a:r>
          </a:p>
          <a:p>
            <a:pPr eaLnBrk="1" hangingPunct="1"/>
            <a:r>
              <a:rPr lang="en-US" altLang="zh-TW" sz="2400" b="1" dirty="0"/>
              <a:t>Resource Sharing</a:t>
            </a:r>
          </a:p>
          <a:p>
            <a:pPr lvl="1" eaLnBrk="1" hangingPunct="1"/>
            <a:r>
              <a:rPr lang="en-US" altLang="zh-TW" sz="2000" dirty="0"/>
              <a:t>Threads share the memory (code and data) and resources of the process to which they belong</a:t>
            </a:r>
          </a:p>
          <a:p>
            <a:pPr eaLnBrk="1" hangingPunct="1"/>
            <a:r>
              <a:rPr lang="en-US" altLang="zh-TW" sz="2400" b="1" dirty="0"/>
              <a:t>Economy</a:t>
            </a:r>
          </a:p>
          <a:p>
            <a:pPr lvl="1" eaLnBrk="1" hangingPunct="1"/>
            <a:r>
              <a:rPr lang="en-US" altLang="zh-TW" sz="2000" i="1" dirty="0">
                <a:solidFill>
                  <a:srgbClr val="FF3300"/>
                </a:solidFill>
              </a:rPr>
              <a:t>Create</a:t>
            </a:r>
            <a:r>
              <a:rPr lang="en-US" altLang="zh-TW" sz="2000" b="1" dirty="0"/>
              <a:t> </a:t>
            </a:r>
            <a:r>
              <a:rPr lang="en-US" altLang="zh-TW" sz="2000" dirty="0"/>
              <a:t>and </a:t>
            </a:r>
            <a:r>
              <a:rPr lang="en-US" altLang="zh-TW" sz="2000" i="1" dirty="0">
                <a:solidFill>
                  <a:srgbClr val="FF3300"/>
                </a:solidFill>
              </a:rPr>
              <a:t>context-switch</a:t>
            </a:r>
            <a:r>
              <a:rPr lang="en-US" altLang="zh-TW" sz="2000" dirty="0"/>
              <a:t> thread is much quickly than processes</a:t>
            </a:r>
          </a:p>
          <a:p>
            <a:pPr lvl="1" eaLnBrk="1" hangingPunct="1"/>
            <a:r>
              <a:rPr lang="en-US" altLang="zh-TW" sz="2000" dirty="0"/>
              <a:t>Compared with processes, 30 times faster in creating and 5 times faster when context switch</a:t>
            </a:r>
          </a:p>
          <a:p>
            <a:pPr eaLnBrk="1" hangingPunct="1"/>
            <a:r>
              <a:rPr lang="en-US" altLang="zh-TW" sz="2400" b="1" dirty="0"/>
              <a:t>Scalability</a:t>
            </a:r>
          </a:p>
          <a:p>
            <a:pPr lvl="1" eaLnBrk="1" hangingPunct="1"/>
            <a:r>
              <a:rPr lang="en-US" altLang="zh-TW" sz="2000" dirty="0"/>
              <a:t>Multithreading on a multi-CPU machine increases concurrency</a:t>
            </a:r>
          </a:p>
          <a:p>
            <a:pPr lvl="1" eaLnBrk="1" hangingPunct="1"/>
            <a:r>
              <a:rPr lang="en-US" altLang="zh-TW" sz="2000" dirty="0"/>
              <a:t>Each thread may be running in parallel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946400" y="165100"/>
            <a:ext cx="310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TW" altLang="zh-TW" sz="3200" b="1">
              <a:solidFill>
                <a:schemeClr val="tx2"/>
              </a:solidFill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FF3300"/>
                </a:solidFill>
              </a:rPr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Examples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 smtClean="0"/>
              <a:t>A lot of software packages are multi-threaded</a:t>
            </a:r>
          </a:p>
          <a:p>
            <a:pPr lvl="1" eaLnBrk="1" hangingPunct="1"/>
            <a:r>
              <a:rPr lang="en-US" altLang="zh-TW" sz="2400" dirty="0"/>
              <a:t>File servers or web servers</a:t>
            </a:r>
          </a:p>
          <a:p>
            <a:pPr lvl="2" eaLnBrk="1" hangingPunct="1"/>
            <a:r>
              <a:rPr lang="en-US" altLang="zh-TW" sz="2000" dirty="0"/>
              <a:t>Needs to handle several requests over a short period</a:t>
            </a:r>
          </a:p>
          <a:p>
            <a:pPr lvl="2" eaLnBrk="1" hangingPunct="1"/>
            <a:r>
              <a:rPr lang="en-US" altLang="zh-TW" sz="2000" dirty="0"/>
              <a:t>How to do ?</a:t>
            </a:r>
          </a:p>
          <a:p>
            <a:pPr lvl="3" eaLnBrk="1" hangingPunct="1"/>
            <a:r>
              <a:rPr lang="en-US" altLang="zh-TW" sz="1800" dirty="0"/>
              <a:t>1. Process sequentially: bad</a:t>
            </a:r>
          </a:p>
          <a:p>
            <a:pPr lvl="3" eaLnBrk="1" hangingPunct="1"/>
            <a:r>
              <a:rPr lang="en-US" altLang="zh-TW" sz="1800" dirty="0"/>
              <a:t>2. Create a single process for each request</a:t>
            </a:r>
          </a:p>
          <a:p>
            <a:pPr lvl="4" eaLnBrk="1" hangingPunct="1"/>
            <a:r>
              <a:rPr lang="en-US" altLang="zh-TW" sz="1800" dirty="0"/>
              <a:t>Process creation is </a:t>
            </a:r>
            <a:r>
              <a:rPr lang="en-US" altLang="zh-TW" sz="1800" i="1" dirty="0">
                <a:solidFill>
                  <a:srgbClr val="FF3300"/>
                </a:solidFill>
              </a:rPr>
              <a:t>time consuming</a:t>
            </a:r>
            <a:r>
              <a:rPr lang="en-US" altLang="zh-TW" sz="1800" dirty="0"/>
              <a:t> and </a:t>
            </a:r>
            <a:r>
              <a:rPr lang="en-US" altLang="zh-TW" sz="1800" i="1" dirty="0">
                <a:solidFill>
                  <a:srgbClr val="FF3300"/>
                </a:solidFill>
              </a:rPr>
              <a:t>resource intensive</a:t>
            </a:r>
          </a:p>
          <a:p>
            <a:pPr lvl="3" eaLnBrk="1" hangingPunct="1"/>
            <a:r>
              <a:rPr lang="en-US" altLang="zh-TW" sz="1800" dirty="0"/>
              <a:t>3. Create a single thread for each request</a:t>
            </a:r>
          </a:p>
          <a:p>
            <a:pPr lvl="4" eaLnBrk="1" hangingPunct="1"/>
            <a:r>
              <a:rPr lang="en-US" altLang="zh-TW" sz="1800" dirty="0"/>
              <a:t>More efficient</a:t>
            </a:r>
          </a:p>
          <a:p>
            <a:pPr lvl="1" eaLnBrk="1" hangingPunct="1"/>
            <a:r>
              <a:rPr lang="en-US" altLang="zh-TW" sz="2400" dirty="0"/>
              <a:t>Web browser: </a:t>
            </a:r>
          </a:p>
          <a:p>
            <a:pPr lvl="2" eaLnBrk="1" hangingPunct="1"/>
            <a:r>
              <a:rPr lang="en-US" altLang="zh-TW" sz="2000" dirty="0"/>
              <a:t>One thread: display images or text, one thread: retrieve </a:t>
            </a:r>
            <a:r>
              <a:rPr lang="en-US" altLang="zh-TW" sz="2000" dirty="0" smtClean="0"/>
              <a:t>data</a:t>
            </a:r>
          </a:p>
          <a:p>
            <a:pPr lvl="1" eaLnBrk="1" hangingPunct="1"/>
            <a:r>
              <a:rPr lang="en-US" altLang="zh-TW" sz="2400" dirty="0" smtClean="0"/>
              <a:t>Matrix multiplication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9536" y="150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Multi-Process I/O Solution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7648" y="6550224"/>
            <a:ext cx="9438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https://www.rubyraptor.org/how-we-made-raptor-up-to-4x-faster-than-unicorn-and-up-to-2x-faster-than-puma-torquebox/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3074" y="5527104"/>
            <a:ext cx="777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i="1" dirty="0"/>
              <a:t>Multi-process I/O model. Each process handles 1 client at a time. </a:t>
            </a:r>
          </a:p>
          <a:p>
            <a:pPr algn="ctr">
              <a:lnSpc>
                <a:spcPct val="150000"/>
              </a:lnSpc>
            </a:pPr>
            <a:endParaRPr lang="zh-TW" altLang="en-US" sz="1800" b="1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703513" y="1052736"/>
            <a:ext cx="8787301" cy="4474368"/>
            <a:chOff x="179512" y="1052736"/>
            <a:chExt cx="8787301" cy="4474368"/>
          </a:xfrm>
        </p:grpSpPr>
        <p:pic>
          <p:nvPicPr>
            <p:cNvPr id="1026" name="Picture 2" descr="https://www.rubyraptor.org/img/multi-process-i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1052736"/>
              <a:ext cx="8498500" cy="447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圓角矩形 9"/>
            <p:cNvSpPr/>
            <p:nvPr/>
          </p:nvSpPr>
          <p:spPr>
            <a:xfrm>
              <a:off x="5436096" y="3356992"/>
              <a:ext cx="288032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851920" y="3609020"/>
              <a:ext cx="1941641" cy="648072"/>
            </a:xfrm>
            <a:prstGeom prst="round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Dispatcher process</a:t>
              </a:r>
              <a:endParaRPr lang="zh-TW" altLang="en-US" sz="18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圓角矩形圖說文字 10"/>
            <p:cNvSpPr/>
            <p:nvPr/>
          </p:nvSpPr>
          <p:spPr>
            <a:xfrm>
              <a:off x="179512" y="3429000"/>
              <a:ext cx="3384376" cy="1512168"/>
            </a:xfrm>
            <a:prstGeom prst="wedgeRoundRectCallout">
              <a:avLst>
                <a:gd name="adj1" fmla="val 58598"/>
                <a:gd name="adj2" fmla="val -11145"/>
                <a:gd name="adj3" fmla="val 16667"/>
              </a:avLst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1. Receive requests</a:t>
              </a:r>
            </a:p>
            <a:p>
              <a:pPr algn="ctr"/>
              <a:r>
                <a:rPr lang="en-US" altLang="zh-TW" sz="24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2. create a </a:t>
              </a:r>
              <a:r>
                <a:rPr lang="en-US" altLang="zh-TW" sz="2400" b="1" dirty="0">
                  <a:solidFill>
                    <a:srgbClr val="0066FF"/>
                  </a:solidFill>
                  <a:latin typeface="Calibri" panose="020F0502020204030204" pitchFamily="34" charset="0"/>
                </a:rPr>
                <a:t>process</a:t>
              </a:r>
              <a:r>
                <a:rPr lang="en-US" altLang="zh-TW" sz="24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 to service the request</a:t>
              </a:r>
              <a:endParaRPr lang="zh-TW" altLang="en-US" sz="24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1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Multi-Thread </a:t>
            </a:r>
            <a:r>
              <a:rPr lang="en-US" altLang="zh-TW" dirty="0"/>
              <a:t>I/O Solution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93074" y="5527104"/>
            <a:ext cx="777609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i="1" dirty="0"/>
              <a:t>Multi-thread I/O model. Each thread handles 1 client at a time.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387648" y="6550224"/>
            <a:ext cx="9438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https://www.rubyraptor.org/how-we-made-raptor-up-to-4x-faster-than-unicorn-and-up-to-2x-faster-than-puma-torquebox/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031870" y="1129896"/>
            <a:ext cx="8498500" cy="4474368"/>
            <a:chOff x="186359" y="1484784"/>
            <a:chExt cx="8498500" cy="4474368"/>
          </a:xfrm>
        </p:grpSpPr>
        <p:pic>
          <p:nvPicPr>
            <p:cNvPr id="5" name="Picture 2" descr="https://www.rubyraptor.org/img/multi-process-i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359" y="1484784"/>
              <a:ext cx="8498500" cy="447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圓角矩形 5"/>
            <p:cNvSpPr/>
            <p:nvPr/>
          </p:nvSpPr>
          <p:spPr>
            <a:xfrm>
              <a:off x="683568" y="2348880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2843808" y="2348880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900237" y="2354215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7074309" y="2348880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6988013" y="3391192"/>
            <a:ext cx="2880320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553416" y="3611305"/>
            <a:ext cx="1622705" cy="711903"/>
          </a:xfrm>
          <a:prstGeom prst="round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Dispatcher thread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1703512" y="3429000"/>
            <a:ext cx="3384376" cy="1512168"/>
          </a:xfrm>
          <a:prstGeom prst="wedgeRoundRectCallout">
            <a:avLst>
              <a:gd name="adj1" fmla="val 58598"/>
              <a:gd name="adj2" fmla="val -11145"/>
              <a:gd name="adj3" fmla="val 16667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1. Receive requests</a:t>
            </a:r>
          </a:p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2. create a </a:t>
            </a:r>
            <a:r>
              <a:rPr lang="en-US" altLang="zh-TW" sz="2400" b="1" dirty="0">
                <a:solidFill>
                  <a:srgbClr val="0066FF"/>
                </a:solidFill>
                <a:latin typeface="Calibri" panose="020F0502020204030204" pitchFamily="34" charset="0"/>
              </a:rPr>
              <a:t>thread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to service the request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999" y="1481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2800" dirty="0" smtClean="0"/>
              <a:t>複習：</a:t>
            </a:r>
            <a:r>
              <a:rPr lang="en-US" altLang="zh-TW" sz="2800" dirty="0" smtClean="0"/>
              <a:t>Example</a:t>
            </a:r>
            <a:r>
              <a:rPr lang="en-US" altLang="zh-TW" sz="2800" dirty="0"/>
              <a:t>: Matrix Multiplication-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0000"/>
                </a:solidFill>
              </a:rPr>
              <a:t>One Process</a:t>
            </a:r>
            <a:r>
              <a:rPr lang="en-US" altLang="zh-TW" sz="2800" dirty="0"/>
              <a:t> with Multiple </a:t>
            </a:r>
            <a:r>
              <a:rPr lang="en-US" altLang="zh-TW" sz="2800" dirty="0">
                <a:solidFill>
                  <a:srgbClr val="FF0000"/>
                </a:solidFill>
              </a:rPr>
              <a:t>Threads</a:t>
            </a:r>
            <a:r>
              <a:rPr lang="en-US" altLang="zh-TW" sz="2800" dirty="0"/>
              <a:t> Solution</a:t>
            </a:r>
            <a:endParaRPr lang="en-US" altLang="zh-TW" sz="20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978581" y="2060848"/>
            <a:ext cx="1655763" cy="40324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4101821" y="16288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978580" y="2349773"/>
            <a:ext cx="1657350" cy="1295400"/>
            <a:chOff x="1066" y="1253"/>
            <a:chExt cx="1044" cy="816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libri" panose="020F0502020204030204" pitchFamily="34" charset="0"/>
                </a:rPr>
                <a:t>stack</a:t>
              </a:r>
              <a:endParaRPr lang="en-US" altLang="zh-TW" sz="20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178380" y="263634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178380" y="360903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178380" y="454513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178380" y="555325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 flipV="1">
            <a:off x="3164788" y="2565673"/>
            <a:ext cx="813792" cy="37699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7033928" y="173214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7924916" y="2853928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5850788" y="3946657"/>
            <a:ext cx="4709708" cy="1571311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All CPU Cores are busy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Memory usage is economic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The process’s execution time is short</a:t>
            </a:r>
            <a:endParaRPr lang="zh-TW" altLang="en-US" sz="24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568124" y="2666116"/>
            <a:ext cx="1511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c_thread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3977414" y="3645173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3197558" y="2730500"/>
            <a:ext cx="711819" cy="121114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185388" y="2964523"/>
            <a:ext cx="723988" cy="2003987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3205988" y="3168970"/>
            <a:ext cx="703388" cy="275706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556060" y="2984773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c_thread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5594408" y="3285797"/>
            <a:ext cx="1511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c_thread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 ()</a:t>
            </a: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3976993" y="4073534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3977414" y="4509120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48" name="直線單箭頭接點 47"/>
          <p:cNvCxnSpPr>
            <a:endCxn id="22" idx="1"/>
          </p:cNvCxnSpPr>
          <p:nvPr/>
        </p:nvCxnSpPr>
        <p:spPr>
          <a:xfrm flipV="1">
            <a:off x="3197558" y="3861073"/>
            <a:ext cx="779857" cy="8056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35" idx="1"/>
          </p:cNvCxnSpPr>
          <p:nvPr/>
        </p:nvCxnSpPr>
        <p:spPr>
          <a:xfrm flipV="1">
            <a:off x="3175881" y="4289434"/>
            <a:ext cx="801112" cy="63408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44" idx="1"/>
          </p:cNvCxnSpPr>
          <p:nvPr/>
        </p:nvCxnSpPr>
        <p:spPr>
          <a:xfrm flipV="1">
            <a:off x="3179618" y="4725020"/>
            <a:ext cx="797797" cy="117310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圖: 程序 15"/>
          <p:cNvSpPr/>
          <p:nvPr/>
        </p:nvSpPr>
        <p:spPr>
          <a:xfrm>
            <a:off x="3909377" y="2276872"/>
            <a:ext cx="1776769" cy="2691638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圖說文字 16"/>
          <p:cNvSpPr/>
          <p:nvPr/>
        </p:nvSpPr>
        <p:spPr>
          <a:xfrm>
            <a:off x="1890348" y="1628800"/>
            <a:ext cx="1368152" cy="612648"/>
          </a:xfrm>
          <a:prstGeom prst="wedgeRoundRectCallout">
            <a:avLst>
              <a:gd name="adj1" fmla="val 90558"/>
              <a:gd name="adj2" fmla="val 54208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one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18" grpId="0"/>
      <p:bldP spid="18" grpId="1"/>
      <p:bldP spid="22" grpId="0" animBg="1"/>
      <p:bldP spid="37" grpId="0"/>
      <p:bldP spid="37" grpId="1"/>
      <p:bldP spid="38" grpId="0"/>
      <p:bldP spid="38" grpId="1"/>
      <p:bldP spid="35" grpId="0" animBg="1"/>
      <p:bldP spid="44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Multicore Programming</a:t>
            </a:r>
          </a:p>
          <a:p>
            <a:pPr lvl="1" eaLnBrk="1" hangingPunct="1"/>
            <a:r>
              <a:rPr lang="en-US" altLang="zh-TW" b="1" dirty="0">
                <a:solidFill>
                  <a:srgbClr val="FF0000"/>
                </a:solidFill>
              </a:rPr>
              <a:t>Concurrency </a:t>
            </a:r>
            <a:r>
              <a:rPr lang="en-US" altLang="zh-TW" b="1" dirty="0" err="1">
                <a:solidFill>
                  <a:srgbClr val="FF0000"/>
                </a:solidFill>
              </a:rPr>
              <a:t>v.s</a:t>
            </a:r>
            <a:r>
              <a:rPr lang="en-US" altLang="zh-TW" b="1" dirty="0">
                <a:solidFill>
                  <a:srgbClr val="FF0000"/>
                </a:solidFill>
              </a:rPr>
              <a:t>. </a:t>
            </a:r>
            <a:r>
              <a:rPr lang="en-US" altLang="zh-TW" b="1" dirty="0" smtClean="0">
                <a:solidFill>
                  <a:srgbClr val="FF0000"/>
                </a:solidFill>
              </a:rPr>
              <a:t>Parallelism</a:t>
            </a:r>
          </a:p>
          <a:p>
            <a:pPr lvl="1" eaLnBrk="1" hangingPunct="1"/>
            <a:r>
              <a:rPr lang="en-US" altLang="zh-TW" dirty="0"/>
              <a:t>Types of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dirty="0"/>
              <a:t>Multi-Core Programming Challenges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Concurrency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Parallelism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On a single-processor system, processes were running </a:t>
            </a:r>
            <a:r>
              <a:rPr lang="en-US" altLang="zh-TW" b="1" dirty="0" smtClean="0">
                <a:solidFill>
                  <a:srgbClr val="FF0000"/>
                </a:solidFill>
              </a:rPr>
              <a:t>concurrently</a:t>
            </a:r>
            <a:r>
              <a:rPr lang="en-US" altLang="zh-TW" dirty="0" smtClean="0"/>
              <a:t>, but not in parallel</a:t>
            </a:r>
          </a:p>
          <a:p>
            <a:pPr lvl="1"/>
            <a:r>
              <a:rPr lang="en-US" altLang="en-US" b="1" i="1" dirty="0" smtClean="0"/>
              <a:t>Concurrency</a:t>
            </a:r>
            <a:r>
              <a:rPr lang="en-US" altLang="en-US" dirty="0" smtClean="0"/>
              <a:t> supports more than one task making progress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However, with multicore systems, processes can run </a:t>
            </a:r>
            <a:r>
              <a:rPr lang="en-US" altLang="zh-TW" b="1" dirty="0" smtClean="0">
                <a:solidFill>
                  <a:srgbClr val="FF0000"/>
                </a:solidFill>
              </a:rPr>
              <a:t>in parallel</a:t>
            </a:r>
          </a:p>
          <a:p>
            <a:pPr lvl="1"/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</a:t>
            </a:r>
            <a:r>
              <a:rPr lang="en-US" altLang="en-US" b="1" dirty="0">
                <a:solidFill>
                  <a:srgbClr val="3333FF"/>
                </a:solidFill>
              </a:rPr>
              <a:t>simultaneously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>
                <a:solidFill>
                  <a:srgbClr val="006699"/>
                </a:solidFill>
              </a:rPr>
              <a:t>Concurrency vs. Parallelism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kumimoji="0" lang="en-US" altLang="zh-TW" sz="4000" dirty="0">
                <a:solidFill>
                  <a:srgbClr val="006699"/>
                </a:solidFill>
                <a:effectLst/>
              </a:rPr>
              <a:t>Four Threads: T1, T2, T3, T4</a:t>
            </a:r>
          </a:p>
        </p:txBody>
      </p:sp>
      <p:pic>
        <p:nvPicPr>
          <p:cNvPr id="13315" name="Picture 4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504" y="1708150"/>
            <a:ext cx="8856984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3268541" y="2611439"/>
            <a:ext cx="60787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zh-TW" sz="2400" b="1" dirty="0">
                <a:solidFill>
                  <a:srgbClr val="006699"/>
                </a:solidFill>
                <a:latin typeface="Calibri" panose="020F0502020204030204" pitchFamily="34" charset="0"/>
              </a:rPr>
              <a:t>Concurrent Execution on a Single-core System </a:t>
            </a:r>
          </a:p>
        </p:txBody>
      </p:sp>
      <p:pic>
        <p:nvPicPr>
          <p:cNvPr id="13317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496" y="3500439"/>
            <a:ext cx="8928992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3503614" y="5734050"/>
            <a:ext cx="5572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2400" b="1" dirty="0">
                <a:solidFill>
                  <a:srgbClr val="006699"/>
                </a:solidFill>
                <a:latin typeface="Calibri" panose="020F0502020204030204" pitchFamily="34" charset="0"/>
              </a:rPr>
              <a:t>Parallel Execution on a </a:t>
            </a:r>
            <a:r>
              <a:rPr kumimoji="0" lang="en-US" altLang="zh-TW" sz="2400" b="1" dirty="0" smtClean="0">
                <a:solidFill>
                  <a:srgbClr val="006699"/>
                </a:solidFill>
                <a:latin typeface="Calibri" panose="020F0502020204030204" pitchFamily="34" charset="0"/>
              </a:rPr>
              <a:t>Multi-core </a:t>
            </a:r>
            <a:r>
              <a:rPr kumimoji="0" lang="en-US" altLang="zh-TW" sz="2400" b="1" dirty="0">
                <a:solidFill>
                  <a:srgbClr val="006699"/>
                </a:solidFill>
                <a:latin typeface="Calibri" panose="020F0502020204030204" pitchFamily="34" charset="0"/>
              </a:rPr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Multicore Programming</a:t>
            </a:r>
          </a:p>
          <a:p>
            <a:pPr lvl="1" eaLnBrk="1" hangingPunct="1"/>
            <a:r>
              <a:rPr lang="en-US" altLang="zh-TW" dirty="0"/>
              <a:t>Concurrency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b="1" dirty="0">
                <a:solidFill>
                  <a:srgbClr val="FF0000"/>
                </a:solidFill>
              </a:rPr>
              <a:t>Types of </a:t>
            </a:r>
            <a:r>
              <a:rPr lang="en-US" altLang="zh-TW" b="1" dirty="0" smtClean="0">
                <a:solidFill>
                  <a:srgbClr val="FF0000"/>
                </a:solidFill>
              </a:rPr>
              <a:t>Parallelism</a:t>
            </a:r>
          </a:p>
          <a:p>
            <a:pPr lvl="1" eaLnBrk="1" hangingPunct="1"/>
            <a:r>
              <a:rPr lang="en-US" altLang="zh-TW" dirty="0"/>
              <a:t>Multi-Core Programming Challenges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080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Types of Parallelism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Two types of parallelism: </a:t>
            </a:r>
            <a:r>
              <a:rPr lang="en-US" altLang="zh-TW" b="1" i="1" dirty="0" smtClean="0"/>
              <a:t>data parallelism </a:t>
            </a:r>
            <a:r>
              <a:rPr lang="en-US" altLang="zh-TW" b="1" i="1" dirty="0" err="1" smtClean="0"/>
              <a:t>v.s</a:t>
            </a:r>
            <a:r>
              <a:rPr lang="en-US" altLang="zh-TW" b="1" i="1" dirty="0" smtClean="0"/>
              <a:t>. task parallelism</a:t>
            </a:r>
          </a:p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Data 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Running </a:t>
            </a:r>
            <a:r>
              <a:rPr lang="en-US" altLang="zh-TW" b="1" dirty="0"/>
              <a:t>the same task </a:t>
            </a:r>
            <a:r>
              <a:rPr lang="en-US" altLang="zh-TW" dirty="0"/>
              <a:t>on different components of data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Ex: summing an array of size 1000 (if two cores)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Thread A on one core sums the element [0]…[499] 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Thread B on another core sum the element [500]…..[999]</a:t>
            </a:r>
          </a:p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Task 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Running </a:t>
            </a:r>
            <a:r>
              <a:rPr lang="en-US" altLang="zh-TW" dirty="0"/>
              <a:t>many </a:t>
            </a:r>
            <a:r>
              <a:rPr lang="en-US" altLang="zh-TW" dirty="0" smtClean="0"/>
              <a:t>tasks </a:t>
            </a:r>
            <a:r>
              <a:rPr lang="en-US" altLang="zh-TW" b="1" dirty="0" smtClean="0"/>
              <a:t>on </a:t>
            </a:r>
            <a:r>
              <a:rPr lang="en-US" altLang="zh-TW" b="1" dirty="0"/>
              <a:t>the same </a:t>
            </a:r>
            <a:r>
              <a:rPr lang="en-US" altLang="zh-TW" b="1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Ex</a:t>
            </a:r>
            <a:r>
              <a:rPr lang="en-US" altLang="zh-TW" dirty="0" smtClean="0"/>
              <a:t>:</a:t>
            </a:r>
            <a:endParaRPr lang="en-US" altLang="zh-TW" b="1" dirty="0" smtClean="0"/>
          </a:p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3333FF"/>
                </a:solidFill>
              </a:rPr>
              <a:t>Hybrid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Most </a:t>
            </a:r>
            <a:r>
              <a:rPr lang="en-US" altLang="zh-TW" dirty="0" smtClean="0"/>
              <a:t>applications use a hybrid of the two strategies 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 lvl="1"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486056" y="2852936"/>
            <a:ext cx="3096344" cy="374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/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program: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en-US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//task parallelism</a:t>
            </a:r>
          </a:p>
          <a:p>
            <a:pPr lvl="0" eaLnBrk="0" hangingPunct="0"/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.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..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if 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CPU = "a" </a:t>
            </a:r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then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en-US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	</a:t>
            </a:r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do 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task "A"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else 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if CPU="b" then 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	</a:t>
            </a:r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do 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task "B"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end 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if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.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.. </a:t>
            </a:r>
            <a:endParaRPr kumimoji="0" lang="en-US" altLang="zh-TW" sz="2400" dirty="0" smtClean="0">
              <a:solidFill>
                <a:srgbClr val="000000"/>
              </a:solidFill>
              <a:latin typeface="Bodoni MT" panose="02070603080606020203" pitchFamily="18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zh-TW" altLang="zh-TW" sz="2400" dirty="0" smtClean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end </a:t>
            </a:r>
            <a:r>
              <a:rPr kumimoji="0" lang="zh-TW" altLang="zh-TW" sz="2400" dirty="0">
                <a:solidFill>
                  <a:srgbClr val="000000"/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program</a:t>
            </a:r>
            <a:r>
              <a:rPr kumimoji="0" lang="zh-TW" altLang="zh-TW" sz="18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endParaRPr kumimoji="0" lang="zh-TW" altLang="zh-TW" sz="4800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231904" y="4725143"/>
            <a:ext cx="3096344" cy="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Data Parallelism and Task Parallelism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340768"/>
            <a:ext cx="9361040" cy="4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Problem: global warming (</a:t>
            </a:r>
            <a:r>
              <a:rPr lang="zh-TW" altLang="en-US" b="1" dirty="0" smtClean="0"/>
              <a:t>全球暖化</a:t>
            </a:r>
            <a:r>
              <a:rPr lang="en-US" altLang="zh-TW" b="1" dirty="0" smtClean="0"/>
              <a:t>)</a:t>
            </a:r>
          </a:p>
          <a:p>
            <a:r>
              <a:rPr lang="en-US" altLang="zh-TW" dirty="0" smtClean="0"/>
              <a:t>Solutions</a:t>
            </a:r>
          </a:p>
          <a:p>
            <a:pPr lvl="1"/>
            <a:r>
              <a:rPr lang="en-US" altLang="zh-TW" dirty="0" smtClean="0"/>
              <a:t>1. Reduces personal desires</a:t>
            </a:r>
          </a:p>
          <a:p>
            <a:pPr lvl="1"/>
            <a:r>
              <a:rPr lang="en-US" altLang="zh-TW" dirty="0" smtClean="0"/>
              <a:t>2. </a:t>
            </a:r>
            <a:r>
              <a:rPr lang="en-US" altLang="zh-TW" b="1" dirty="0" smtClean="0"/>
              <a:t>Resource sharing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Problem: process is high overhead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Why?</a:t>
            </a:r>
          </a:p>
          <a:p>
            <a:r>
              <a:rPr lang="en-US" altLang="zh-TW" dirty="0" smtClean="0"/>
              <a:t>Solutions</a:t>
            </a:r>
          </a:p>
          <a:p>
            <a:pPr lvl="1"/>
            <a:r>
              <a:rPr lang="en-US" altLang="zh-TW" dirty="0" smtClean="0"/>
              <a:t>1. </a:t>
            </a:r>
            <a:r>
              <a:rPr lang="en-US" altLang="zh-TW" dirty="0"/>
              <a:t>Reduces personal </a:t>
            </a:r>
            <a:r>
              <a:rPr lang="en-US" altLang="zh-TW" dirty="0" smtClean="0"/>
              <a:t>desires: minimize code size or shorten execution time</a:t>
            </a:r>
          </a:p>
          <a:p>
            <a:pPr lvl="1"/>
            <a:r>
              <a:rPr lang="en-US" altLang="zh-TW" dirty="0" smtClean="0"/>
              <a:t>2. Resource sharing: by </a:t>
            </a:r>
            <a:r>
              <a:rPr lang="en-US" altLang="zh-TW" b="1" dirty="0" smtClean="0"/>
              <a:t>threads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29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Multicore Programming</a:t>
            </a:r>
          </a:p>
          <a:p>
            <a:pPr lvl="1" eaLnBrk="1" hangingPunct="1"/>
            <a:r>
              <a:rPr lang="en-US" altLang="zh-TW" dirty="0"/>
              <a:t>Concurrency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dirty="0"/>
              <a:t>Types of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b="1" dirty="0">
                <a:solidFill>
                  <a:srgbClr val="FF0000"/>
                </a:solidFill>
              </a:rPr>
              <a:t>Multi-Core Programming Challenges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995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Multi-Core Programming Challenges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Multicore programming is challenge</a:t>
            </a:r>
          </a:p>
          <a:p>
            <a:pPr lvl="1"/>
            <a:r>
              <a:rPr lang="en-US" altLang="zh-TW" b="1" dirty="0" smtClean="0"/>
              <a:t>Divide activities</a:t>
            </a:r>
          </a:p>
          <a:p>
            <a:pPr lvl="2"/>
            <a:r>
              <a:rPr lang="en-US" altLang="zh-TW" dirty="0" smtClean="0"/>
              <a:t>Divide an application into separate threads</a:t>
            </a:r>
          </a:p>
          <a:p>
            <a:pPr lvl="1"/>
            <a:r>
              <a:rPr lang="en-US" altLang="zh-TW" b="1" dirty="0" smtClean="0"/>
              <a:t>Balance</a:t>
            </a:r>
          </a:p>
          <a:p>
            <a:pPr lvl="2"/>
            <a:r>
              <a:rPr lang="en-US" altLang="zh-TW" dirty="0" smtClean="0"/>
              <a:t>Each thread perform equal work of equal value</a:t>
            </a:r>
          </a:p>
          <a:p>
            <a:pPr lvl="1"/>
            <a:r>
              <a:rPr lang="en-US" altLang="zh-TW" b="1" dirty="0" smtClean="0"/>
              <a:t>Data splitting</a:t>
            </a:r>
          </a:p>
          <a:p>
            <a:pPr lvl="2"/>
            <a:r>
              <a:rPr lang="en-US" altLang="zh-TW" dirty="0" smtClean="0"/>
              <a:t>Data accessed by each thread must </a:t>
            </a:r>
            <a:r>
              <a:rPr lang="en-US" altLang="zh-TW" dirty="0" smtClean="0"/>
              <a:t>be </a:t>
            </a:r>
            <a:r>
              <a:rPr lang="en-US" altLang="zh-TW" dirty="0" smtClean="0"/>
              <a:t>divided to run on each core</a:t>
            </a:r>
          </a:p>
          <a:p>
            <a:pPr lvl="1"/>
            <a:r>
              <a:rPr lang="en-US" altLang="zh-TW" b="1" dirty="0" smtClean="0"/>
              <a:t>Data dependency</a:t>
            </a:r>
          </a:p>
          <a:p>
            <a:pPr lvl="2"/>
            <a:r>
              <a:rPr lang="en-US" altLang="zh-TW" dirty="0" smtClean="0"/>
              <a:t>Discussed in Chapter 6</a:t>
            </a:r>
          </a:p>
          <a:p>
            <a:pPr lvl="1"/>
            <a:r>
              <a:rPr lang="en-US" altLang="zh-TW" b="1" dirty="0" smtClean="0"/>
              <a:t>Testing and debugging</a:t>
            </a:r>
          </a:p>
          <a:p>
            <a:pPr lvl="2"/>
            <a:r>
              <a:rPr lang="en-US" altLang="zh-TW" dirty="0" smtClean="0"/>
              <a:t>More difficult than single-threaded applications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5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9536" y="2132856"/>
            <a:ext cx="8422704" cy="2522711"/>
          </a:xfrm>
        </p:spPr>
        <p:txBody>
          <a:bodyPr/>
          <a:lstStyle/>
          <a:p>
            <a:r>
              <a:rPr lang="en-US" altLang="zh-TW" sz="4000" dirty="0">
                <a:solidFill>
                  <a:srgbClr val="FF0000"/>
                </a:solidFill>
              </a:rPr>
              <a:t>Question: How to Support Thread? 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Supporting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思考 </a:t>
            </a:r>
            <a:r>
              <a:rPr lang="en-US" altLang="zh-TW" dirty="0" smtClean="0"/>
              <a:t>1:</a:t>
            </a:r>
          </a:p>
          <a:p>
            <a:pPr lvl="1"/>
            <a:r>
              <a:rPr lang="en-US" altLang="zh-TW" dirty="0" smtClean="0"/>
              <a:t>fork() is used to create process.</a:t>
            </a:r>
          </a:p>
          <a:p>
            <a:pPr lvl="1"/>
            <a:r>
              <a:rPr lang="zh-TW" altLang="en-US" dirty="0" smtClean="0"/>
              <a:t>所以，程式設計師需要一個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來</a:t>
            </a:r>
            <a:r>
              <a:rPr lang="en-US" altLang="zh-TW" dirty="0" smtClean="0"/>
              <a:t>create thread, </a:t>
            </a:r>
            <a:r>
              <a:rPr lang="zh-TW" altLang="en-US" dirty="0" smtClean="0"/>
              <a:t>假設此一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為 </a:t>
            </a:r>
            <a:r>
              <a:rPr lang="en-US" altLang="zh-TW" dirty="0" err="1" smtClean="0">
                <a:solidFill>
                  <a:srgbClr val="000000"/>
                </a:solidFill>
              </a:rPr>
              <a:t>pthread_create</a:t>
            </a:r>
            <a:r>
              <a:rPr lang="en-US" altLang="zh-TW" dirty="0" smtClean="0">
                <a:solidFill>
                  <a:srgbClr val="000000"/>
                </a:solidFill>
              </a:rPr>
              <a:t>()</a:t>
            </a:r>
          </a:p>
          <a:p>
            <a:endParaRPr lang="en-US" altLang="zh-TW" dirty="0" smtClean="0"/>
          </a:p>
          <a:p>
            <a:r>
              <a:rPr lang="zh-TW" altLang="en-US" dirty="0"/>
              <a:t>思考 </a:t>
            </a:r>
            <a:r>
              <a:rPr lang="en-US" altLang="zh-TW" dirty="0" smtClean="0"/>
              <a:t>2:</a:t>
            </a:r>
          </a:p>
          <a:p>
            <a:pPr lvl="1"/>
            <a:r>
              <a:rPr lang="en-US" altLang="zh-TW" dirty="0" smtClean="0"/>
              <a:t>fork() function is provided by OS        // calling fork() calls OS’s function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0000"/>
                </a:solidFill>
              </a:rPr>
              <a:t>So, </a:t>
            </a:r>
            <a:r>
              <a:rPr lang="en-US" altLang="zh-TW" dirty="0" err="1" smtClean="0">
                <a:solidFill>
                  <a:srgbClr val="000000"/>
                </a:solidFill>
              </a:rPr>
              <a:t>pthread_create</a:t>
            </a:r>
            <a:r>
              <a:rPr lang="en-US" altLang="zh-TW" dirty="0" smtClean="0">
                <a:solidFill>
                  <a:srgbClr val="000000"/>
                </a:solidFill>
              </a:rPr>
              <a:t>() is provided by ?</a:t>
            </a:r>
          </a:p>
          <a:p>
            <a:pPr lvl="2"/>
            <a:r>
              <a:rPr lang="en-US" altLang="zh-TW" dirty="0" smtClean="0">
                <a:solidFill>
                  <a:srgbClr val="000000"/>
                </a:solidFill>
              </a:rPr>
              <a:t>OS</a:t>
            </a:r>
          </a:p>
          <a:p>
            <a:pPr lvl="2"/>
            <a:r>
              <a:rPr lang="en-US" altLang="zh-TW" dirty="0" smtClean="0">
                <a:solidFill>
                  <a:srgbClr val="000000"/>
                </a:solidFill>
              </a:rPr>
              <a:t>User-level library</a:t>
            </a:r>
            <a:endParaRPr lang="en-US" altLang="zh-TW" dirty="0">
              <a:solidFill>
                <a:srgbClr val="000000"/>
              </a:solidFill>
            </a:endParaRP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78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ffectLst/>
              </a:rPr>
              <a:t>Thread Types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FF3300"/>
                </a:solidFill>
              </a:rPr>
              <a:t>User threads</a:t>
            </a:r>
          </a:p>
          <a:p>
            <a:pPr lvl="1" eaLnBrk="1" hangingPunct="1"/>
            <a:r>
              <a:rPr lang="en-US" altLang="zh-TW" dirty="0" smtClean="0"/>
              <a:t>Support for thread is provided at the </a:t>
            </a:r>
            <a:r>
              <a:rPr lang="en-US" altLang="zh-TW" b="1" dirty="0" smtClean="0"/>
              <a:t>user level</a:t>
            </a:r>
          </a:p>
          <a:p>
            <a:pPr lvl="1" eaLnBrk="1" hangingPunct="1"/>
            <a:r>
              <a:rPr lang="en-US" altLang="zh-TW" dirty="0" smtClean="0"/>
              <a:t>Usually by </a:t>
            </a:r>
            <a:r>
              <a:rPr lang="en-US" altLang="zh-TW" b="1" dirty="0" smtClean="0"/>
              <a:t>user-level library</a:t>
            </a:r>
          </a:p>
          <a:p>
            <a:pPr eaLnBrk="1" hangingPunct="1"/>
            <a:r>
              <a:rPr lang="en-US" altLang="zh-TW" b="1" dirty="0" smtClean="0">
                <a:solidFill>
                  <a:srgbClr val="FF3300"/>
                </a:solidFill>
              </a:rPr>
              <a:t>Kernel threads</a:t>
            </a:r>
          </a:p>
          <a:p>
            <a:pPr lvl="1" eaLnBrk="1" hangingPunct="1"/>
            <a:r>
              <a:rPr lang="en-US" altLang="zh-TW" dirty="0" smtClean="0"/>
              <a:t>Support for thread is provided at the </a:t>
            </a:r>
            <a:r>
              <a:rPr lang="en-US" altLang="zh-TW" b="1" dirty="0" smtClean="0"/>
              <a:t>kernel level </a:t>
            </a:r>
          </a:p>
          <a:p>
            <a:pPr lvl="1" eaLnBrk="1" hangingPunct="1"/>
            <a:r>
              <a:rPr lang="en-US" altLang="zh-TW" dirty="0" smtClean="0"/>
              <a:t>Usually by </a:t>
            </a:r>
            <a:r>
              <a:rPr lang="en-US" altLang="zh-TW" b="1" dirty="0" smtClean="0"/>
              <a:t>OS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4581129"/>
            <a:ext cx="4762872" cy="2030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Multithreading Models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mtClean="0"/>
              <a:t>Many-to-One Model</a:t>
            </a:r>
          </a:p>
          <a:p>
            <a:pPr eaLnBrk="1" hangingPunct="1">
              <a:lnSpc>
                <a:spcPct val="80000"/>
              </a:lnSpc>
            </a:pPr>
            <a:endParaRPr lang="en-US" altLang="zh-TW" smtClean="0"/>
          </a:p>
          <a:p>
            <a:pPr eaLnBrk="1" hangingPunct="1">
              <a:lnSpc>
                <a:spcPct val="80000"/>
              </a:lnSpc>
            </a:pPr>
            <a:r>
              <a:rPr lang="en-US" altLang="zh-TW" smtClean="0"/>
              <a:t>One-to-One Model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mtClean="0"/>
          </a:p>
          <a:p>
            <a:pPr eaLnBrk="1" hangingPunct="1">
              <a:lnSpc>
                <a:spcPct val="80000"/>
              </a:lnSpc>
            </a:pPr>
            <a:r>
              <a:rPr lang="en-US" altLang="zh-TW" smtClean="0"/>
              <a:t>Many-to-Many Model</a:t>
            </a:r>
          </a:p>
          <a:p>
            <a:pPr lvl="1" eaLnBrk="1" hangingPunct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Many-to-One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Used on systems that </a:t>
            </a:r>
            <a:r>
              <a:rPr lang="en-US" altLang="zh-TW" b="1" dirty="0"/>
              <a:t>do not </a:t>
            </a:r>
            <a:r>
              <a:rPr lang="en-US" altLang="zh-TW" dirty="0"/>
              <a:t>support kernel threads.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Thread </a:t>
            </a:r>
            <a:r>
              <a:rPr lang="en-US" altLang="zh-TW" dirty="0" smtClean="0"/>
              <a:t>management </a:t>
            </a:r>
            <a:r>
              <a:rPr lang="en-US" altLang="zh-TW" dirty="0"/>
              <a:t>is done by </a:t>
            </a:r>
            <a:r>
              <a:rPr lang="en-US" altLang="zh-TW" b="1" dirty="0">
                <a:solidFill>
                  <a:srgbClr val="0000FF"/>
                </a:solidFill>
              </a:rPr>
              <a:t>thread library in user space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FF0000"/>
                </a:solidFill>
              </a:rPr>
              <a:t>Efficient 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Why?</a:t>
            </a:r>
            <a:r>
              <a:rPr lang="en-US" altLang="zh-TW" dirty="0" smtClean="0"/>
              <a:t> (shown later)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b="1" dirty="0" smtClean="0"/>
              <a:t>Many-to-One</a:t>
            </a:r>
            <a:r>
              <a:rPr lang="en-US" altLang="zh-TW" dirty="0" smtClean="0"/>
              <a:t>: many </a:t>
            </a:r>
            <a:r>
              <a:rPr lang="en-US" altLang="zh-TW" dirty="0"/>
              <a:t>user-level threads mapped to single kernel </a:t>
            </a:r>
            <a:r>
              <a:rPr lang="en-US" altLang="zh-TW" dirty="0" smtClean="0"/>
              <a:t>thread, i.e., kernel process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/>
              <a:t>傳統沒有使用</a:t>
            </a:r>
            <a:r>
              <a:rPr lang="en-US" altLang="zh-TW" dirty="0"/>
              <a:t>thread</a:t>
            </a:r>
            <a:r>
              <a:rPr lang="zh-TW" altLang="en-US" dirty="0"/>
              <a:t>的</a:t>
            </a:r>
            <a:r>
              <a:rPr lang="en-US" altLang="zh-TW" dirty="0" smtClean="0"/>
              <a:t>processes</a:t>
            </a:r>
            <a:r>
              <a:rPr lang="zh-TW" altLang="en-US" dirty="0" smtClean="0"/>
              <a:t>我們視為</a:t>
            </a:r>
            <a:r>
              <a:rPr lang="en-US" altLang="zh-TW" dirty="0" smtClean="0"/>
              <a:t>single </a:t>
            </a:r>
            <a:r>
              <a:rPr lang="en-US" altLang="zh-TW" dirty="0"/>
              <a:t>thread process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Blocking problem</a:t>
            </a:r>
            <a:r>
              <a:rPr lang="en-US" altLang="zh-TW" dirty="0"/>
              <a:t>: entire process is blocked if a thread makes a blocking system call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No support for running in parallel on MP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Since the kernel only sees a single thread</a:t>
            </a:r>
          </a:p>
          <a:p>
            <a:pPr>
              <a:lnSpc>
                <a:spcPct val="12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6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Many-to-One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Examples:</a:t>
            </a:r>
          </a:p>
          <a:p>
            <a:pPr lvl="1"/>
            <a:r>
              <a:rPr lang="en-US" altLang="zh-TW" dirty="0"/>
              <a:t>Solaris Green Threads, GNU Portable Threads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</a:t>
            </a:r>
            <a:r>
              <a:rPr lang="en-US" altLang="zh-TW" dirty="0"/>
              <a:t>, very few systems continues to use this model</a:t>
            </a:r>
          </a:p>
          <a:p>
            <a:pPr lvl="1"/>
            <a:r>
              <a:rPr lang="en-US" altLang="zh-TW" dirty="0"/>
              <a:t>Cannot take advantages of multiple cores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36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Many-to-One Model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7800" y="1484314"/>
            <a:ext cx="379095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7751764" y="5805488"/>
            <a:ext cx="1781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kernel thread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2492896"/>
            <a:ext cx="395922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600" dirty="0"/>
              <a:t>Example: Matrix </a:t>
            </a:r>
            <a:r>
              <a:rPr lang="en-US" altLang="zh-TW" sz="3600" dirty="0" smtClean="0"/>
              <a:t>Multiplication-</a:t>
            </a:r>
            <a:br>
              <a:rPr lang="en-US" altLang="zh-TW" sz="3600" dirty="0" smtClean="0"/>
            </a:br>
            <a:r>
              <a:rPr lang="en-US" altLang="zh-TW" sz="3600" dirty="0" smtClean="0"/>
              <a:t>Single </a:t>
            </a:r>
            <a:r>
              <a:rPr lang="en-US" altLang="zh-TW" sz="3600" dirty="0"/>
              <a:t>Process Solution</a:t>
            </a:r>
            <a:endParaRPr lang="en-US" altLang="zh-TW" sz="28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4798691" y="1844824"/>
            <a:ext cx="1655763" cy="4608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4798776" y="1407934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4798690" y="2133749"/>
            <a:ext cx="1657350" cy="1727200"/>
            <a:chOff x="1066" y="1253"/>
            <a:chExt cx="1044" cy="1088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97" name="Rectangle 10"/>
            <p:cNvSpPr>
              <a:spLocks noChangeArrowheads="1"/>
            </p:cNvSpPr>
            <p:nvPr/>
          </p:nvSpPr>
          <p:spPr bwMode="auto">
            <a:xfrm>
              <a:off x="1066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…..</a:t>
              </a: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927648" y="191626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927648" y="288895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927648" y="382505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927648" y="483317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>
            <a:off x="3914056" y="2222585"/>
            <a:ext cx="884634" cy="12706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6960096" y="171885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265952" y="2997349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6575680" y="4272684"/>
            <a:ext cx="3865176" cy="1342452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1. Three CPU cores are idle</a:t>
            </a:r>
          </a:p>
          <a:p>
            <a:pPr algn="ctr"/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2. This process has long execution time</a:t>
            </a:r>
            <a:endParaRPr lang="zh-TW" altLang="en-US" sz="24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7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099596" y="5928225"/>
            <a:ext cx="1202700" cy="323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50929" y="650019"/>
            <a:ext cx="3312368" cy="40606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87376" y="19944"/>
            <a:ext cx="8229600" cy="34070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Many-to-One Model (If Only One Processor)</a:t>
            </a:r>
            <a:endParaRPr lang="en-US" altLang="zh-TW" sz="3200" dirty="0"/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2191904" y="5763736"/>
            <a:ext cx="7345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4654550" y="5804631"/>
            <a:ext cx="2305050" cy="5771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PCB </a:t>
            </a:r>
          </a:p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(process control block)</a:t>
            </a:r>
          </a:p>
        </p:txBody>
      </p:sp>
      <p:sp>
        <p:nvSpPr>
          <p:cNvPr id="19464" name="Text Box 17"/>
          <p:cNvSpPr txBox="1">
            <a:spLocks noChangeArrowheads="1"/>
          </p:cNvSpPr>
          <p:nvPr/>
        </p:nvSpPr>
        <p:spPr bwMode="auto">
          <a:xfrm>
            <a:off x="3935413" y="6304899"/>
            <a:ext cx="44656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thread (or kernel process)</a:t>
            </a:r>
          </a:p>
        </p:txBody>
      </p:sp>
      <p:sp>
        <p:nvSpPr>
          <p:cNvPr id="19465" name="Text Box 18"/>
          <p:cNvSpPr txBox="1">
            <a:spLocks noChangeArrowheads="1"/>
          </p:cNvSpPr>
          <p:nvPr/>
        </p:nvSpPr>
        <p:spPr bwMode="auto">
          <a:xfrm>
            <a:off x="2352243" y="5276056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user level</a:t>
            </a: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2228634" y="5636096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level</a:t>
            </a:r>
          </a:p>
        </p:txBody>
      </p:sp>
      <p:sp>
        <p:nvSpPr>
          <p:cNvPr id="312346" name="Text Box 26"/>
          <p:cNvSpPr txBox="1">
            <a:spLocks noChangeArrowheads="1"/>
          </p:cNvSpPr>
          <p:nvPr/>
        </p:nvSpPr>
        <p:spPr bwMode="auto">
          <a:xfrm>
            <a:off x="7087823" y="5846207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blocked</a:t>
            </a:r>
          </a:p>
        </p:txBody>
      </p:sp>
      <p:sp>
        <p:nvSpPr>
          <p:cNvPr id="19473" name="Text Box 6"/>
          <p:cNvSpPr txBox="1">
            <a:spLocks noChangeArrowheads="1"/>
          </p:cNvSpPr>
          <p:nvPr/>
        </p:nvSpPr>
        <p:spPr bwMode="auto">
          <a:xfrm>
            <a:off x="5151890" y="315136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Code Section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571903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a = a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b = b + 5;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read();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4389" y="4731929"/>
            <a:ext cx="3318908" cy="9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Thread Library</a:t>
            </a:r>
            <a:endParaRPr lang="en-US" altLang="zh-TW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1200"/>
              </a:spcBef>
              <a:spcAft>
                <a:spcPts val="600"/>
              </a:spcAft>
            </a:pPr>
            <a:endParaRPr lang="zh-TW" altLang="en-US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64936" y="5000257"/>
            <a:ext cx="1086066" cy="26618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8" name="矩形 47"/>
          <p:cNvSpPr/>
          <p:nvPr/>
        </p:nvSpPr>
        <p:spPr>
          <a:xfrm>
            <a:off x="4450207" y="5269840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562691" y="5000257"/>
            <a:ext cx="1086066" cy="26618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5" name="矩形 54"/>
          <p:cNvSpPr/>
          <p:nvPr/>
        </p:nvSpPr>
        <p:spPr>
          <a:xfrm>
            <a:off x="6660445" y="4992857"/>
            <a:ext cx="1086066" cy="26618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6" name="矩形 55"/>
          <p:cNvSpPr/>
          <p:nvPr/>
        </p:nvSpPr>
        <p:spPr>
          <a:xfrm>
            <a:off x="5553832" y="5290115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47196" y="5280888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499381" y="78172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499381" y="128578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499381" y="1573814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44444" y="49980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444444" y="99775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407627" y="130752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618174" y="1626078"/>
            <a:ext cx="1282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 flipH="1">
            <a:off x="7942093" y="222188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870495" y="194805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 flipH="1">
            <a:off x="7942093" y="2759589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>
            <a:off x="7942093" y="308598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7891814" y="244919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7870495" y="281267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8596299" y="2965717"/>
            <a:ext cx="1282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1" name="直線單箭頭接點 70"/>
          <p:cNvCxnSpPr/>
          <p:nvPr/>
        </p:nvCxnSpPr>
        <p:spPr>
          <a:xfrm>
            <a:off x="3503299" y="3597299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3448362" y="331537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381732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092665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4375264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414310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5531358" y="4351578"/>
            <a:ext cx="27552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8261652" y="4341418"/>
            <a:ext cx="19699" cy="157664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343731" y="571902"/>
            <a:ext cx="3598362" cy="5191834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458919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1" dur="indefinite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8" dur="indefinite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9" dur="2000" fill="hold"/>
                                        <p:tgtEl>
                                          <p:spTgt spid="312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2000" fill="hold"/>
                                        <p:tgtEl>
                                          <p:spTgt spid="31234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12346" grpId="0"/>
      <p:bldP spid="312346" grpId="1"/>
      <p:bldP spid="312346" grpId="2"/>
      <p:bldP spid="4" grpId="0" animBg="1"/>
      <p:bldP spid="4" grpId="1" animBg="1"/>
      <p:bldP spid="54" grpId="0" animBg="1"/>
      <p:bldP spid="55" grpId="0" animBg="1"/>
      <p:bldP spid="56" grpId="0" animBg="1"/>
      <p:bldP spid="57" grpId="0" animBg="1"/>
      <p:bldP spid="60" grpId="0"/>
      <p:bldP spid="61" grpId="0"/>
      <p:bldP spid="61" grpId="1"/>
      <p:bldP spid="62" grpId="0"/>
      <p:bldP spid="63" grpId="0"/>
      <p:bldP spid="65" grpId="0"/>
      <p:bldP spid="65" grpId="1"/>
      <p:bldP spid="68" grpId="0"/>
      <p:bldP spid="68" grpId="1"/>
      <p:bldP spid="69" grpId="0"/>
      <p:bldP spid="70" grpId="0"/>
      <p:bldP spid="72" grpId="0"/>
      <p:bldP spid="72" grpId="1"/>
      <p:bldP spid="74" grpId="0"/>
      <p:bldP spid="74" grpId="1"/>
      <p:bldP spid="7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9536" y="2132856"/>
            <a:ext cx="8422704" cy="2522711"/>
          </a:xfrm>
        </p:spPr>
        <p:txBody>
          <a:bodyPr/>
          <a:lstStyle/>
          <a:p>
            <a:r>
              <a:rPr lang="en-US" altLang="zh-TW" sz="4000" dirty="0" smtClean="0">
                <a:solidFill>
                  <a:schemeClr val="tx1"/>
                </a:solidFill>
              </a:rPr>
              <a:t>Another Example: </a:t>
            </a:r>
            <a:r>
              <a:rPr lang="zh-TW" altLang="en-US" sz="4000" dirty="0" smtClean="0">
                <a:solidFill>
                  <a:schemeClr val="tx1"/>
                </a:solidFill>
              </a:rPr>
              <a:t>房間出租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One-to-One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Used on systems that </a:t>
            </a:r>
            <a:r>
              <a:rPr lang="en-US" altLang="zh-TW" dirty="0" smtClean="0"/>
              <a:t>support </a:t>
            </a:r>
            <a:r>
              <a:rPr lang="en-US" altLang="zh-TW" dirty="0"/>
              <a:t>kernel threads.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Each </a:t>
            </a:r>
            <a:r>
              <a:rPr lang="en-US" altLang="zh-TW" dirty="0"/>
              <a:t>user-level thread maps to a kernel thread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Good</a:t>
            </a:r>
            <a:r>
              <a:rPr lang="en-US" altLang="zh-TW" dirty="0"/>
              <a:t>: more concurrency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No blocking system call </a:t>
            </a:r>
            <a:r>
              <a:rPr lang="en-US" altLang="zh-TW" dirty="0" smtClean="0"/>
              <a:t>problem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If a thread </a:t>
            </a:r>
            <a:r>
              <a:rPr lang="en-US" altLang="zh-TW" dirty="0" smtClean="0"/>
              <a:t>makes </a:t>
            </a:r>
            <a:r>
              <a:rPr lang="en-US" altLang="zh-TW" dirty="0"/>
              <a:t>a blocking system call, </a:t>
            </a:r>
            <a:r>
              <a:rPr lang="en-US" altLang="zh-TW" dirty="0" smtClean="0"/>
              <a:t>kernel can run another thread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Allow multiple threads to run in parallel on multiprocessors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Bad</a:t>
            </a:r>
            <a:r>
              <a:rPr lang="en-US" altLang="zh-TW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Creating a user thread requires </a:t>
            </a:r>
            <a:r>
              <a:rPr lang="en-US" altLang="zh-TW" dirty="0">
                <a:solidFill>
                  <a:srgbClr val="FF0000"/>
                </a:solidFill>
              </a:rPr>
              <a:t>creating </a:t>
            </a:r>
            <a:r>
              <a:rPr lang="en-US" altLang="zh-TW" dirty="0" smtClean="0">
                <a:solidFill>
                  <a:srgbClr val="FF0000"/>
                </a:solidFill>
              </a:rPr>
              <a:t>a </a:t>
            </a:r>
            <a:r>
              <a:rPr lang="en-US" altLang="zh-TW" dirty="0">
                <a:solidFill>
                  <a:srgbClr val="FF0000"/>
                </a:solidFill>
              </a:rPr>
              <a:t>kernel </a:t>
            </a:r>
            <a:r>
              <a:rPr lang="en-US" altLang="zh-TW" dirty="0" smtClean="0">
                <a:solidFill>
                  <a:srgbClr val="FF0000"/>
                </a:solidFill>
              </a:rPr>
              <a:t>thread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Besides, high overhead if there are many kernel threads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Thus, </a:t>
            </a:r>
            <a:r>
              <a:rPr lang="en-US" altLang="zh-TW" dirty="0"/>
              <a:t>OS may restrict the number of </a:t>
            </a:r>
            <a:r>
              <a:rPr lang="en-US" altLang="zh-TW" dirty="0" smtClean="0"/>
              <a:t>user threads to be created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Most </a:t>
            </a:r>
            <a:r>
              <a:rPr lang="en-US" altLang="zh-TW" dirty="0"/>
              <a:t>OS use this model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Windows NT/XP/2000, Linux, Solaris 9 and later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61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One-to-one Model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844824"/>
            <a:ext cx="669674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1959301" y="5960314"/>
            <a:ext cx="2305050" cy="6483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PCB </a:t>
            </a:r>
          </a:p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(process control block)</a:t>
            </a:r>
          </a:p>
        </p:txBody>
      </p:sp>
      <p:sp>
        <p:nvSpPr>
          <p:cNvPr id="2" name="矩形 1"/>
          <p:cNvSpPr/>
          <p:nvPr/>
        </p:nvSpPr>
        <p:spPr>
          <a:xfrm>
            <a:off x="4738168" y="445082"/>
            <a:ext cx="3312368" cy="4106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563" y="-223"/>
            <a:ext cx="8229600" cy="45377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One-to-One Model (If Only One CPU is Available)</a:t>
            </a:r>
            <a:endParaRPr lang="en-US" altLang="zh-TW" sz="3200" dirty="0"/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1559760" y="5412751"/>
            <a:ext cx="7345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2228634" y="5357664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level</a:t>
            </a:r>
          </a:p>
        </p:txBody>
      </p:sp>
      <p:sp>
        <p:nvSpPr>
          <p:cNvPr id="312346" name="Text Box 26"/>
          <p:cNvSpPr txBox="1">
            <a:spLocks noChangeArrowheads="1"/>
          </p:cNvSpPr>
          <p:nvPr/>
        </p:nvSpPr>
        <p:spPr bwMode="auto">
          <a:xfrm>
            <a:off x="7039799" y="6467867"/>
            <a:ext cx="11319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waiting</a:t>
            </a:r>
          </a:p>
        </p:txBody>
      </p:sp>
      <p:sp>
        <p:nvSpPr>
          <p:cNvPr id="19473" name="Text Box 6"/>
          <p:cNvSpPr txBox="1">
            <a:spLocks noChangeArrowheads="1"/>
          </p:cNvSpPr>
          <p:nvPr/>
        </p:nvSpPr>
        <p:spPr bwMode="auto">
          <a:xfrm>
            <a:off x="8113761" y="840413"/>
            <a:ext cx="14782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 Code Section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727848" y="445083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a = a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b = b + 5;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read();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7848" y="4557747"/>
            <a:ext cx="3322836" cy="7528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Thread Library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altLang="zh-TW" sz="18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8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18555" y="5531328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8" name="矩形 47"/>
          <p:cNvSpPr/>
          <p:nvPr/>
        </p:nvSpPr>
        <p:spPr>
          <a:xfrm>
            <a:off x="4738169" y="4885838"/>
            <a:ext cx="1141807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72223" y="5536045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5" name="矩形 54"/>
          <p:cNvSpPr/>
          <p:nvPr/>
        </p:nvSpPr>
        <p:spPr>
          <a:xfrm>
            <a:off x="7079276" y="5522227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6" name="矩形 55"/>
          <p:cNvSpPr/>
          <p:nvPr/>
        </p:nvSpPr>
        <p:spPr>
          <a:xfrm>
            <a:off x="5879976" y="4885838"/>
            <a:ext cx="1108848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09539" y="4885838"/>
            <a:ext cx="1065835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786768" y="63771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786768" y="114176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786768" y="142979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731831" y="355786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31831" y="85373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695014" y="116350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905561" y="1482061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 flipH="1">
            <a:off x="8239948" y="1974637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8168350" y="170080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 flipH="1">
            <a:off x="8239948" y="251234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>
            <a:off x="8225794" y="283873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8189669" y="220194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8194700" y="256542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8905122" y="2622709"/>
            <a:ext cx="15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1" name="直線單箭頭接點 70"/>
          <p:cNvCxnSpPr/>
          <p:nvPr/>
        </p:nvCxnSpPr>
        <p:spPr>
          <a:xfrm>
            <a:off x="3790686" y="345328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3735749" y="317135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727543" y="3673313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786768" y="3948649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781882" y="427817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715567" y="399908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783872" y="5880190"/>
            <a:ext cx="991234" cy="717163"/>
          </a:xfrm>
          <a:prstGeom prst="round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線單箭頭接點 43"/>
          <p:cNvCxnSpPr>
            <a:endCxn id="54" idx="0"/>
          </p:cNvCxnSpPr>
          <p:nvPr/>
        </p:nvCxnSpPr>
        <p:spPr>
          <a:xfrm>
            <a:off x="6457853" y="5301208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>
            <a:off x="5960754" y="5874603"/>
            <a:ext cx="9658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6" name="直線單箭頭接點 45"/>
          <p:cNvCxnSpPr>
            <a:endCxn id="55" idx="0"/>
          </p:cNvCxnSpPr>
          <p:nvPr/>
        </p:nvCxnSpPr>
        <p:spPr>
          <a:xfrm>
            <a:off x="7555492" y="5327340"/>
            <a:ext cx="9414" cy="194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圓角矩形 46"/>
          <p:cNvSpPr/>
          <p:nvPr/>
        </p:nvSpPr>
        <p:spPr>
          <a:xfrm>
            <a:off x="7080476" y="5874604"/>
            <a:ext cx="1031748" cy="71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66330" y="6465636"/>
            <a:ext cx="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122273" y="6465642"/>
            <a:ext cx="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309909" y="6465635"/>
            <a:ext cx="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12908" y="6468436"/>
            <a:ext cx="977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ready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016078" y="6469713"/>
            <a:ext cx="126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ready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078916" y="450135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itchFamily="34" charset="0"/>
              </a:rPr>
              <a:t>clone()</a:t>
            </a:r>
            <a:endParaRPr lang="zh-TW" altLang="en-US" sz="1800" dirty="0">
              <a:latin typeface="Calibri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078916" y="450783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itchFamily="34" charset="0"/>
              </a:rPr>
              <a:t>clone()</a:t>
            </a:r>
            <a:endParaRPr lang="zh-TW" altLang="en-US" sz="1800" dirty="0">
              <a:latin typeface="Calibri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855640" y="4310118"/>
            <a:ext cx="159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9" name="直線單箭頭接點 78"/>
          <p:cNvCxnSpPr/>
          <p:nvPr/>
        </p:nvCxnSpPr>
        <p:spPr>
          <a:xfrm>
            <a:off x="5303912" y="5301208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4585870" y="355786"/>
            <a:ext cx="3598362" cy="5096696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圓角矩形圖說文字 80"/>
          <p:cNvSpPr/>
          <p:nvPr/>
        </p:nvSpPr>
        <p:spPr>
          <a:xfrm>
            <a:off x="8657722" y="3658427"/>
            <a:ext cx="1295351" cy="427982"/>
          </a:xfrm>
          <a:prstGeom prst="wedgeRoundRectCallout">
            <a:avLst>
              <a:gd name="adj1" fmla="val -83580"/>
              <a:gd name="adj2" fmla="val -22961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" presetClass="exit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15" dur="indefinite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5" dur="1000" fill="hold"/>
                                        <p:tgtEl>
                                          <p:spTgt spid="312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46" grpId="0"/>
      <p:bldP spid="312346" grpId="1"/>
      <p:bldP spid="4" grpId="0" animBg="1"/>
      <p:bldP spid="4" grpId="1" animBg="1"/>
      <p:bldP spid="54" grpId="0" animBg="1"/>
      <p:bldP spid="55" grpId="0" animBg="1"/>
      <p:bldP spid="56" grpId="0" animBg="1"/>
      <p:bldP spid="57" grpId="0" animBg="1"/>
      <p:bldP spid="60" grpId="0"/>
      <p:bldP spid="61" grpId="0"/>
      <p:bldP spid="61" grpId="1"/>
      <p:bldP spid="62" grpId="0"/>
      <p:bldP spid="63" grpId="0"/>
      <p:bldP spid="65" grpId="0"/>
      <p:bldP spid="65" grpId="1"/>
      <p:bldP spid="68" grpId="0"/>
      <p:bldP spid="68" grpId="1"/>
      <p:bldP spid="69" grpId="0"/>
      <p:bldP spid="70" grpId="0"/>
      <p:bldP spid="72" grpId="0"/>
      <p:bldP spid="72" grpId="1"/>
      <p:bldP spid="74" grpId="0"/>
      <p:bldP spid="74" grpId="1"/>
      <p:bldP spid="77" grpId="0"/>
      <p:bldP spid="45" grpId="0" animBg="1"/>
      <p:bldP spid="47" grpId="0" animBg="1"/>
      <p:bldP spid="7" grpId="0"/>
      <p:bldP spid="49" grpId="0"/>
      <p:bldP spid="49" grpId="1"/>
      <p:bldP spid="49" grpId="2"/>
      <p:bldP spid="50" grpId="0"/>
      <p:bldP spid="50" grpId="1"/>
      <p:bldP spid="8" grpId="0"/>
      <p:bldP spid="52" grpId="0"/>
      <p:bldP spid="52" grpId="1"/>
      <p:bldP spid="51" grpId="0"/>
      <p:bldP spid="51" grpId="1"/>
      <p:bldP spid="53" grpId="2"/>
      <p:bldP spid="53" grpId="3"/>
      <p:bldP spid="7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50929" y="650019"/>
            <a:ext cx="3312368" cy="408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87376" y="19944"/>
            <a:ext cx="8229600" cy="34070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Many-to-One Model (If Three CPU Cores are Available)</a:t>
            </a:r>
            <a:endParaRPr lang="en-US" altLang="zh-TW" sz="3200" dirty="0"/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2191904" y="5661248"/>
            <a:ext cx="7345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1811544" y="6091761"/>
            <a:ext cx="2305050" cy="5771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PCB </a:t>
            </a:r>
          </a:p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(process control block)</a:t>
            </a:r>
          </a:p>
        </p:txBody>
      </p:sp>
      <p:sp>
        <p:nvSpPr>
          <p:cNvPr id="19465" name="Text Box 18"/>
          <p:cNvSpPr txBox="1">
            <a:spLocks noChangeArrowheads="1"/>
          </p:cNvSpPr>
          <p:nvPr/>
        </p:nvSpPr>
        <p:spPr bwMode="auto">
          <a:xfrm>
            <a:off x="2352243" y="5204048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user level</a:t>
            </a: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2228634" y="5636096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level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571903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x = x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y = y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+ 6;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j = j * 8;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d = 10 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4389" y="4725144"/>
            <a:ext cx="3318908" cy="7490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Thread Library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zh-TW" altLang="en-US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50207" y="5048125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553832" y="5068400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47196" y="5059173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3499381" y="137401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3431704" y="112474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H="1">
            <a:off x="7942093" y="306896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896200" y="279362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381732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092665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4375264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414310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43731" y="571903"/>
            <a:ext cx="3598362" cy="4989401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458919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431704" y="1458716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3513872" y="167639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967798" y="2706895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896200" y="243358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1645724" y="2057267"/>
            <a:ext cx="2470870" cy="1595575"/>
          </a:xfrm>
          <a:prstGeom prst="round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</a:rPr>
              <a:t>If three CPU cores are available, these three threads can run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in parallel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74499" y="5747352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36" name="矩形 35"/>
          <p:cNvSpPr/>
          <p:nvPr/>
        </p:nvSpPr>
        <p:spPr>
          <a:xfrm>
            <a:off x="5628167" y="5752069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37" name="矩形 36"/>
          <p:cNvSpPr/>
          <p:nvPr/>
        </p:nvSpPr>
        <p:spPr>
          <a:xfrm>
            <a:off x="6735220" y="5738251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439816" y="6096214"/>
            <a:ext cx="991234" cy="717163"/>
          </a:xfrm>
          <a:prstGeom prst="round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6113797" y="5498420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圓角矩形 39"/>
          <p:cNvSpPr/>
          <p:nvPr/>
        </p:nvSpPr>
        <p:spPr>
          <a:xfrm>
            <a:off x="5616698" y="6090627"/>
            <a:ext cx="9658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7211436" y="5538370"/>
            <a:ext cx="9414" cy="194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圓角矩形 41"/>
          <p:cNvSpPr/>
          <p:nvPr/>
        </p:nvSpPr>
        <p:spPr>
          <a:xfrm>
            <a:off x="6736420" y="6090628"/>
            <a:ext cx="1031748" cy="71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4959856" y="5498420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8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9" grpId="0"/>
      <p:bldP spid="74" grpId="0"/>
      <p:bldP spid="74" grpId="1"/>
      <p:bldP spid="77" grpId="0"/>
      <p:bldP spid="44" grpId="0"/>
      <p:bldP spid="47" grpId="0"/>
      <p:bldP spid="47" grpId="1"/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補充：</a:t>
            </a:r>
            <a:r>
              <a:rPr lang="en-US" altLang="zh-TW" dirty="0" smtClean="0"/>
              <a:t>System Call Overhead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System call overhead</a:t>
            </a:r>
          </a:p>
          <a:p>
            <a:pPr lvl="1"/>
            <a:r>
              <a:rPr lang="en-US" altLang="zh-TW" dirty="0" smtClean="0"/>
              <a:t>Mode switch cost</a:t>
            </a:r>
          </a:p>
          <a:p>
            <a:pPr lvl="1"/>
            <a:r>
              <a:rPr lang="en-US" altLang="zh-TW" dirty="0" smtClean="0"/>
              <a:t>State save</a:t>
            </a:r>
          </a:p>
          <a:p>
            <a:pPr lvl="1"/>
            <a:r>
              <a:rPr lang="en-US" altLang="zh-TW" dirty="0" smtClean="0"/>
              <a:t>System call table lookup</a:t>
            </a:r>
          </a:p>
          <a:p>
            <a:pPr lvl="1"/>
            <a:r>
              <a:rPr lang="en-US" altLang="zh-TW" dirty="0" smtClean="0"/>
              <a:t>...</a:t>
            </a:r>
          </a:p>
          <a:p>
            <a:pPr lvl="1"/>
            <a:r>
              <a:rPr lang="en-US" altLang="zh-TW" dirty="0" err="1" smtClean="0"/>
              <a:t>FlexSC</a:t>
            </a:r>
            <a:r>
              <a:rPr lang="en-US" altLang="zh-TW" dirty="0"/>
              <a:t>: Flexible System Call Scheduling with Exception-Less System </a:t>
            </a:r>
            <a:r>
              <a:rPr lang="en-US" altLang="zh-TW" dirty="0" smtClean="0"/>
              <a:t>Calls</a:t>
            </a:r>
          </a:p>
          <a:p>
            <a:r>
              <a:rPr lang="en-US" altLang="zh-TW" dirty="0" smtClean="0"/>
              <a:t>Summary: </a:t>
            </a:r>
          </a:p>
          <a:p>
            <a:pPr lvl="1"/>
            <a:r>
              <a:rPr lang="en-US" altLang="zh-TW" dirty="0" smtClean="0"/>
              <a:t>System calls </a:t>
            </a:r>
            <a:r>
              <a:rPr lang="en-US" altLang="zh-TW" dirty="0"/>
              <a:t>incur quite a </a:t>
            </a:r>
            <a:r>
              <a:rPr lang="en-US" altLang="zh-TW" dirty="0" smtClean="0"/>
              <a:t>large </a:t>
            </a:r>
            <a:r>
              <a:rPr lang="en-US" altLang="zh-TW" dirty="0"/>
              <a:t>overhead compared to </a:t>
            </a:r>
            <a:r>
              <a:rPr lang="en-US" altLang="zh-TW" dirty="0" smtClean="0"/>
              <a:t>function </a:t>
            </a:r>
            <a:r>
              <a:rPr lang="en-US" altLang="zh-TW" dirty="0"/>
              <a:t>calls.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450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Many-to-Many Model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800" dirty="0"/>
              <a:t>Problems of previous two models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Many-to-one: true concurrency is not gained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One-to-one: cannot create too many user </a:t>
            </a:r>
            <a:r>
              <a:rPr lang="en-US" altLang="zh-TW" sz="2400" dirty="0" smtClean="0"/>
              <a:t>threads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 smtClean="0"/>
              <a:t>Many-to-many</a:t>
            </a:r>
            <a:endParaRPr lang="en-US" altLang="zh-TW" sz="2800" dirty="0"/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Allows </a:t>
            </a:r>
            <a:r>
              <a:rPr lang="en-US" altLang="zh-TW" sz="2400" dirty="0">
                <a:solidFill>
                  <a:srgbClr val="FF3300"/>
                </a:solidFill>
              </a:rPr>
              <a:t>M</a:t>
            </a:r>
            <a:r>
              <a:rPr lang="en-US" altLang="zh-TW" sz="2400" dirty="0"/>
              <a:t> user level threads to be mapped to </a:t>
            </a:r>
            <a:r>
              <a:rPr lang="en-US" altLang="zh-TW" sz="2400" dirty="0">
                <a:solidFill>
                  <a:srgbClr val="FF3300"/>
                </a:solidFill>
              </a:rPr>
              <a:t>N</a:t>
            </a:r>
            <a:r>
              <a:rPr lang="en-US" altLang="zh-TW" sz="2400" dirty="0"/>
              <a:t> kernel threads, where </a:t>
            </a:r>
            <a:r>
              <a:rPr lang="en-US" altLang="zh-TW" sz="2400" dirty="0">
                <a:solidFill>
                  <a:srgbClr val="FF3300"/>
                </a:solidFill>
              </a:rPr>
              <a:t>N</a:t>
            </a:r>
            <a:r>
              <a:rPr lang="en-US" altLang="zh-TW" sz="2400" dirty="0"/>
              <a:t> &lt;= </a:t>
            </a:r>
            <a:r>
              <a:rPr lang="en-US" altLang="zh-TW" sz="2400" dirty="0">
                <a:solidFill>
                  <a:srgbClr val="FF3300"/>
                </a:solidFill>
              </a:rPr>
              <a:t>M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/>
              <a:t>Many-to-many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True concurrency is guaranteed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Kernel thread can run in parallel on a multiprocessor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No blocking system call problem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Unlimited number of user threads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User can create as many user threads as possible</a:t>
            </a:r>
          </a:p>
          <a:p>
            <a:pPr lvl="1" eaLnBrk="1" hangingPunct="1">
              <a:lnSpc>
                <a:spcPct val="110000"/>
              </a:lnSpc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00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Many-to-Many Model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412776"/>
            <a:ext cx="732207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圖說文字 1"/>
          <p:cNvSpPr/>
          <p:nvPr/>
        </p:nvSpPr>
        <p:spPr>
          <a:xfrm>
            <a:off x="1775520" y="5805264"/>
            <a:ext cx="8640960" cy="900680"/>
          </a:xfrm>
          <a:prstGeom prst="wedgeRectCallout">
            <a:avLst>
              <a:gd name="adj1" fmla="val -1831"/>
              <a:gd name="adj2" fmla="val -84872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The number of kernel threads is limited to 3, no matter how many user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threads. In one-to-one model, only allow three user threads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9536" y="2132856"/>
            <a:ext cx="8422704" cy="2522711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你可以自己畫類似</a:t>
            </a:r>
            <a:r>
              <a:rPr lang="en-US" altLang="zh-TW" sz="4000" dirty="0" smtClean="0">
                <a:solidFill>
                  <a:schemeClr val="tx1"/>
                </a:solidFill>
              </a:rPr>
              <a:t>Pages 45</a:t>
            </a:r>
            <a:r>
              <a:rPr lang="zh-TW" altLang="en-US" sz="4000" dirty="0" smtClean="0">
                <a:solidFill>
                  <a:schemeClr val="tx1"/>
                </a:solidFill>
              </a:rPr>
              <a:t>或</a:t>
            </a:r>
            <a:r>
              <a:rPr lang="en-US" altLang="zh-TW" sz="4000" dirty="0" smtClean="0">
                <a:solidFill>
                  <a:schemeClr val="tx1"/>
                </a:solidFill>
              </a:rPr>
              <a:t>46</a:t>
            </a:r>
            <a:r>
              <a:rPr lang="zh-TW" altLang="en-US" sz="4000" dirty="0" smtClean="0">
                <a:solidFill>
                  <a:schemeClr val="tx1"/>
                </a:solidFill>
              </a:rPr>
              <a:t>的動畫嗎？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Your Solutions?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7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Many-to-Many Model (Cont.)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dirty="0"/>
              <a:t>Two-level </a:t>
            </a:r>
            <a:r>
              <a:rPr lang="en-US" altLang="zh-TW" dirty="0" smtClean="0"/>
              <a:t>Model: one variation on many-to-many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Two-level model </a:t>
            </a:r>
            <a:r>
              <a:rPr lang="en-US" altLang="zh-TW" dirty="0" smtClean="0"/>
              <a:t>= many-to-many + one-to-one models</a:t>
            </a:r>
          </a:p>
          <a:p>
            <a:pPr eaLnBrk="1" hangingPunct="1">
              <a:lnSpc>
                <a:spcPct val="120000"/>
              </a:lnSpc>
            </a:pPr>
            <a:endParaRPr lang="en-US" altLang="zh-TW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Although many-to-many is the most flexible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Difficult to implement </a:t>
            </a:r>
            <a:r>
              <a:rPr lang="en-US" altLang="zh-TW" sz="1900" dirty="0"/>
              <a:t>(addressed in Section 4.6.5)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Limit the number of kernel threads is becoming less important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dirty="0" smtClean="0"/>
              <a:t>Since there is an increasing number of processing core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Thus, most OS use one-to-one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Two-level Model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988840"/>
            <a:ext cx="6768752" cy="354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/>
              <a:t>Summary:</a:t>
            </a:r>
            <a:br>
              <a:rPr lang="en-US" altLang="zh-TW" sz="4000" dirty="0"/>
            </a:br>
            <a:r>
              <a:rPr lang="en-US" altLang="zh-TW" sz="4000" dirty="0"/>
              <a:t>User Thread vs. Kernel Thread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User </a:t>
            </a:r>
            <a:r>
              <a:rPr lang="en-US" altLang="zh-TW" sz="2800" dirty="0" smtClean="0"/>
              <a:t>thread (many-to-one model)</a:t>
            </a:r>
            <a:endParaRPr lang="en-US" altLang="zh-TW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Thread management done by </a:t>
            </a:r>
            <a:r>
              <a:rPr lang="en-US" altLang="zh-TW" sz="2400" b="1" dirty="0">
                <a:solidFill>
                  <a:srgbClr val="FF3300"/>
                </a:solidFill>
              </a:rPr>
              <a:t>user-level threads library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200" dirty="0"/>
              <a:t>The kernel is not aware of the existence of threads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Fast to create and manage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Block all threads for </a:t>
            </a:r>
            <a:r>
              <a:rPr lang="en-US" altLang="zh-TW" sz="2400" b="1" dirty="0"/>
              <a:t>a blocking system call</a:t>
            </a:r>
            <a:endParaRPr lang="en-US" altLang="zh-TW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Cannot take advantage of multi-processors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POSIX </a:t>
            </a:r>
            <a:r>
              <a:rPr lang="en-US" altLang="zh-TW" sz="2400" dirty="0" err="1" smtClean="0"/>
              <a:t>Pthreads</a:t>
            </a:r>
            <a:endParaRPr lang="en-US" altLang="zh-TW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Win32 threads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Java threads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/>
              <a:t>Summary:</a:t>
            </a:r>
            <a:br>
              <a:rPr lang="en-US" altLang="zh-TW" sz="4000" dirty="0"/>
            </a:br>
            <a:r>
              <a:rPr lang="en-US" altLang="zh-TW" sz="4000" dirty="0"/>
              <a:t>User Thread vs. Kernel Thread (Cont.)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Kernel </a:t>
            </a:r>
            <a:r>
              <a:rPr lang="en-US" altLang="zh-TW" sz="2800" dirty="0" smtClean="0"/>
              <a:t>thread (one-to-one model)</a:t>
            </a:r>
            <a:endParaRPr lang="en-US" altLang="zh-TW" sz="2800" dirty="0"/>
          </a:p>
          <a:p>
            <a:pPr lvl="1" eaLnBrk="1" hangingPunct="1"/>
            <a:r>
              <a:rPr lang="en-US" altLang="zh-TW" sz="2400" dirty="0"/>
              <a:t>Supported by </a:t>
            </a:r>
            <a:r>
              <a:rPr lang="en-US" altLang="zh-TW" sz="2400"/>
              <a:t>the </a:t>
            </a:r>
            <a:r>
              <a:rPr lang="en-US" altLang="zh-TW" sz="2400" smtClean="0"/>
              <a:t>kernel</a:t>
            </a:r>
            <a:endParaRPr lang="en-US" altLang="zh-TW" sz="2400" dirty="0"/>
          </a:p>
          <a:p>
            <a:pPr lvl="1" eaLnBrk="1" hangingPunct="1"/>
            <a:r>
              <a:rPr lang="en-US" altLang="zh-TW" sz="2400" dirty="0"/>
              <a:t>Slower to create and manage</a:t>
            </a:r>
          </a:p>
          <a:p>
            <a:pPr lvl="1" eaLnBrk="1" hangingPunct="1"/>
            <a:r>
              <a:rPr lang="en-US" altLang="zh-TW" sz="2400" dirty="0"/>
              <a:t>No blocking system call problem</a:t>
            </a:r>
            <a:endParaRPr lang="en-US" altLang="zh-TW" sz="2000" dirty="0"/>
          </a:p>
          <a:p>
            <a:pPr lvl="1" eaLnBrk="1" hangingPunct="1"/>
            <a:r>
              <a:rPr lang="en-US" altLang="zh-TW" sz="2400" dirty="0"/>
              <a:t>Can take advantage of a multi-processor environment</a:t>
            </a:r>
          </a:p>
          <a:p>
            <a:pPr eaLnBrk="1" hangingPunct="1"/>
            <a:r>
              <a:rPr lang="en-US" altLang="zh-TW" sz="2800" dirty="0"/>
              <a:t>Examples</a:t>
            </a:r>
          </a:p>
          <a:p>
            <a:pPr lvl="1" eaLnBrk="1" hangingPunct="1"/>
            <a:r>
              <a:rPr lang="en-US" altLang="zh-TW" sz="2400" dirty="0"/>
              <a:t>Windows </a:t>
            </a:r>
          </a:p>
          <a:p>
            <a:pPr lvl="1" eaLnBrk="1" hangingPunct="1"/>
            <a:r>
              <a:rPr lang="en-US" altLang="zh-TW" sz="2400" dirty="0"/>
              <a:t>Solaris</a:t>
            </a:r>
          </a:p>
          <a:p>
            <a:pPr lvl="1" eaLnBrk="1" hangingPunct="1"/>
            <a:r>
              <a:rPr lang="en-US" altLang="zh-TW" sz="2400" dirty="0"/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 Library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Provide an </a:t>
            </a:r>
            <a:r>
              <a:rPr lang="en-US" altLang="zh-TW" sz="2800" b="1" dirty="0">
                <a:solidFill>
                  <a:srgbClr val="FF3300"/>
                </a:solidFill>
              </a:rPr>
              <a:t>APIs</a:t>
            </a:r>
            <a:r>
              <a:rPr lang="en-US" altLang="zh-TW" sz="2800" dirty="0"/>
              <a:t> for </a:t>
            </a:r>
            <a:r>
              <a:rPr lang="en-US" altLang="zh-TW" sz="2800" b="1" i="1" dirty="0">
                <a:solidFill>
                  <a:srgbClr val="0066FF"/>
                </a:solidFill>
              </a:rPr>
              <a:t>creating and managing threads</a:t>
            </a:r>
          </a:p>
          <a:p>
            <a:pPr eaLnBrk="1" hangingPunct="1"/>
            <a:r>
              <a:rPr lang="en-US" altLang="zh-TW" sz="2800" dirty="0"/>
              <a:t>Two approaches</a:t>
            </a: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User-level thread</a:t>
            </a:r>
          </a:p>
          <a:p>
            <a:pPr lvl="2" eaLnBrk="1" hangingPunct="1"/>
            <a:r>
              <a:rPr lang="en-US" altLang="zh-TW" sz="2000" dirty="0"/>
              <a:t>Thread library is in the user space without kernel support</a:t>
            </a:r>
          </a:p>
          <a:p>
            <a:pPr lvl="2" eaLnBrk="1" hangingPunct="1"/>
            <a:r>
              <a:rPr lang="en-US" altLang="zh-TW" sz="2000" dirty="0"/>
              <a:t>Invoke a function in the library is a </a:t>
            </a:r>
            <a:r>
              <a:rPr lang="en-US" altLang="zh-TW" sz="2000" b="1" i="1" dirty="0">
                <a:solidFill>
                  <a:srgbClr val="FF0000"/>
                </a:solidFill>
              </a:rPr>
              <a:t>local function call</a:t>
            </a:r>
            <a:r>
              <a:rPr lang="en-US" altLang="zh-TW" sz="2000" b="1" dirty="0"/>
              <a:t> </a:t>
            </a:r>
            <a:r>
              <a:rPr lang="en-US" altLang="zh-TW" sz="2000" dirty="0"/>
              <a:t>in user space</a:t>
            </a:r>
          </a:p>
          <a:p>
            <a:pPr lvl="1" eaLnBrk="1" hangingPunct="1"/>
            <a:endParaRPr lang="en-US" altLang="zh-TW" sz="2400" b="1" dirty="0">
              <a:solidFill>
                <a:srgbClr val="FF3300"/>
              </a:solidFill>
            </a:endParaRP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Kernel-level thread</a:t>
            </a:r>
          </a:p>
          <a:p>
            <a:pPr lvl="2" eaLnBrk="1" hangingPunct="1"/>
            <a:r>
              <a:rPr lang="en-US" altLang="zh-TW" sz="2000"/>
              <a:t>Supported by </a:t>
            </a:r>
            <a:r>
              <a:rPr lang="en-US" altLang="zh-TW" sz="2000" dirty="0"/>
              <a:t>OS</a:t>
            </a:r>
          </a:p>
          <a:p>
            <a:pPr lvl="2" eaLnBrk="1" hangingPunct="1"/>
            <a:r>
              <a:rPr lang="en-US" altLang="zh-TW" sz="2000" dirty="0"/>
              <a:t>Invoke a function in the library is a </a:t>
            </a:r>
            <a:r>
              <a:rPr lang="en-US" altLang="zh-TW" sz="2000" b="1" i="1" dirty="0">
                <a:solidFill>
                  <a:srgbClr val="FF0000"/>
                </a:solidFill>
              </a:rPr>
              <a:t>system call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Library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Three main thread libraries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POSIX </a:t>
            </a:r>
            <a:r>
              <a:rPr lang="en-US" altLang="zh-TW" sz="2400" dirty="0" err="1"/>
              <a:t>Pthreads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Pthreads</a:t>
            </a:r>
            <a:r>
              <a:rPr lang="en-US" altLang="zh-TW" sz="2400" dirty="0"/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Can be provided as a user- or kernel-level library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Win32 threads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Kernel-level library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Java threads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/>
              <a:t>Use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</a:rPr>
              <a:t>thread library </a:t>
            </a:r>
            <a:r>
              <a:rPr lang="en-US" altLang="zh-TW" sz="2000" dirty="0"/>
              <a:t>available on the host system, typically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1800" dirty="0"/>
              <a:t>Use Win32 threads in Windows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1800" dirty="0"/>
              <a:t>Use POSIX </a:t>
            </a:r>
            <a:r>
              <a:rPr lang="en-US" altLang="zh-TW" sz="1800" dirty="0" err="1"/>
              <a:t>Pthreads</a:t>
            </a:r>
            <a:r>
              <a:rPr lang="en-US" altLang="zh-TW" sz="1800" dirty="0"/>
              <a:t> in UNIX or 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Strategies for Creating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76490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Strategies for Creating Threads</a:t>
            </a:r>
          </a:p>
          <a:p>
            <a:pPr lvl="1"/>
            <a:r>
              <a:rPr lang="en-US" altLang="zh-TW" b="1" i="1" dirty="0" smtClean="0">
                <a:solidFill>
                  <a:srgbClr val="FF0000"/>
                </a:solidFill>
              </a:rPr>
              <a:t>Asynchronous threading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en-US" altLang="zh-TW" b="1" i="1" dirty="0" smtClean="0">
                <a:solidFill>
                  <a:srgbClr val="FF0000"/>
                </a:solidFill>
              </a:rPr>
              <a:t>synchronous threading</a:t>
            </a:r>
          </a:p>
          <a:p>
            <a:r>
              <a:rPr lang="en-US" altLang="zh-TW" b="1" dirty="0" smtClean="0"/>
              <a:t>Asynchronous threading </a:t>
            </a:r>
          </a:p>
          <a:p>
            <a:pPr lvl="1"/>
            <a:r>
              <a:rPr lang="en-US" altLang="zh-TW" dirty="0" smtClean="0"/>
              <a:t>After creating child thread, parent thread </a:t>
            </a:r>
            <a:r>
              <a:rPr lang="en-US" altLang="zh-TW" b="1" dirty="0" smtClean="0"/>
              <a:t>resumes</a:t>
            </a:r>
            <a:r>
              <a:rPr lang="en-US" altLang="zh-TW" dirty="0" smtClean="0"/>
              <a:t> its execution</a:t>
            </a:r>
          </a:p>
          <a:p>
            <a:pPr lvl="1"/>
            <a:r>
              <a:rPr lang="en-US" altLang="zh-TW" dirty="0" smtClean="0"/>
              <a:t>Parent thread and children threads run concurrently</a:t>
            </a:r>
          </a:p>
          <a:p>
            <a:pPr lvl="1"/>
            <a:r>
              <a:rPr lang="en-US" altLang="zh-TW" dirty="0" smtClean="0"/>
              <a:t>Example: a multithreaded Server 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Picture 1" descr="4_02.pd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4509120"/>
            <a:ext cx="7632848" cy="180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431705" y="6341258"/>
            <a:ext cx="5756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i="1" dirty="0">
                <a:latin typeface="Calibri" pitchFamily="34" charset="0"/>
              </a:rPr>
              <a:t>Multithreaded Server using asynchronous threading </a:t>
            </a:r>
            <a:endParaRPr lang="zh-TW" altLang="en-US" sz="2000" b="1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Strategies for Creating Threads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 smtClean="0"/>
              <a:t>Synchronous Threading</a:t>
            </a:r>
          </a:p>
          <a:p>
            <a:pPr lvl="1"/>
            <a:r>
              <a:rPr lang="en-US" altLang="zh-TW" dirty="0" smtClean="0"/>
              <a:t>After creating child thread, parent thread </a:t>
            </a:r>
            <a:r>
              <a:rPr lang="en-US" altLang="zh-TW" b="1" dirty="0" smtClean="0"/>
              <a:t>waits</a:t>
            </a:r>
            <a:r>
              <a:rPr lang="en-US" altLang="zh-TW" dirty="0" smtClean="0"/>
              <a:t> for all children threads to terminate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Called </a:t>
            </a:r>
            <a:r>
              <a:rPr lang="en-US" altLang="zh-TW" b="1" i="1" dirty="0" smtClean="0">
                <a:solidFill>
                  <a:srgbClr val="FF0000"/>
                </a:solidFill>
              </a:rPr>
              <a:t>fork-join</a:t>
            </a:r>
            <a:r>
              <a:rPr lang="en-US" altLang="zh-TW" dirty="0" smtClean="0"/>
              <a:t> strategy </a:t>
            </a:r>
          </a:p>
          <a:p>
            <a:pPr lvl="2"/>
            <a:r>
              <a:rPr lang="en-US" altLang="zh-TW" i="1" dirty="0" err="1" smtClean="0">
                <a:latin typeface="Calibri" pitchFamily="34" charset="0"/>
              </a:rPr>
              <a:t>pthread_join</a:t>
            </a:r>
            <a:r>
              <a:rPr lang="en-US" altLang="zh-TW" dirty="0" smtClean="0"/>
              <a:t>(): wait for a thread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For example, in an array summation example</a:t>
            </a:r>
            <a:r>
              <a:rPr lang="en-US" altLang="zh-TW" sz="1600" dirty="0" smtClean="0"/>
              <a:t> (see the following slide)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Parent thread must wait until all children threads calculate the partial sums</a:t>
            </a:r>
          </a:p>
          <a:p>
            <a:pPr lvl="2"/>
            <a:r>
              <a:rPr lang="en-US" altLang="zh-TW" dirty="0" smtClean="0"/>
              <a:t>Then, parent thread calculate the final sum of the array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Synchronous </a:t>
            </a:r>
            <a:r>
              <a:rPr lang="en-US" altLang="zh-TW" sz="3600" dirty="0" smtClean="0"/>
              <a:t>Threading: </a:t>
            </a:r>
            <a:r>
              <a:rPr lang="en-US" altLang="zh-TW" sz="3600" dirty="0"/>
              <a:t>Array Summation Example</a:t>
            </a:r>
            <a:endParaRPr lang="zh-TW" altLang="en-US" sz="36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847528" y="2771896"/>
            <a:ext cx="8064896" cy="3358158"/>
            <a:chOff x="323528" y="1484784"/>
            <a:chExt cx="8064896" cy="5086350"/>
          </a:xfrm>
        </p:grpSpPr>
        <p:pic>
          <p:nvPicPr>
            <p:cNvPr id="4" name="Picture 2" descr="When to Use a Parallel Stream in Java | Baeldu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484784"/>
              <a:ext cx="8064896" cy="508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圓角矩形 2"/>
            <p:cNvSpPr/>
            <p:nvPr/>
          </p:nvSpPr>
          <p:spPr>
            <a:xfrm>
              <a:off x="611560" y="2276872"/>
              <a:ext cx="1080120" cy="936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220072" y="2276872"/>
              <a:ext cx="1080120" cy="936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883151" y="1340768"/>
            <a:ext cx="2447925" cy="1009650"/>
            <a:chOff x="3359150" y="1781848"/>
            <a:chExt cx="2447925" cy="100965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150" y="1781848"/>
              <a:ext cx="2447925" cy="1009650"/>
            </a:xfrm>
            <a:prstGeom prst="rect">
              <a:avLst/>
            </a:prstGeom>
          </p:spPr>
        </p:pic>
        <p:sp>
          <p:nvSpPr>
            <p:cNvPr id="8" name="圓角矩形 7"/>
            <p:cNvSpPr/>
            <p:nvPr/>
          </p:nvSpPr>
          <p:spPr>
            <a:xfrm>
              <a:off x="3779912" y="2132856"/>
              <a:ext cx="288032" cy="3138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076056" y="2127136"/>
              <a:ext cx="288032" cy="3138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3863753" y="1619768"/>
            <a:ext cx="108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alibri" panose="020F0502020204030204" pitchFamily="34" charset="0"/>
              </a:rPr>
              <a:t>thread 0</a:t>
            </a:r>
            <a:endParaRPr lang="zh-TW" altLang="en-US" sz="2000" dirty="0">
              <a:latin typeface="Calibri" panose="020F050202020403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83151" y="2875842"/>
            <a:ext cx="108106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alibri" panose="020F0502020204030204" pitchFamily="34" charset="0"/>
              </a:rPr>
              <a:t>thread 1</a:t>
            </a:r>
            <a:endParaRPr lang="zh-TW" altLang="en-US" sz="2000" dirty="0">
              <a:latin typeface="Calibri" panose="020F050202020403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59524" y="2858830"/>
            <a:ext cx="108106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alibri" panose="020F0502020204030204" pitchFamily="34" charset="0"/>
              </a:rPr>
              <a:t>thread 2</a:t>
            </a:r>
            <a:endParaRPr lang="zh-TW" altLang="en-US" sz="2000" dirty="0">
              <a:latin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91" y="5081670"/>
            <a:ext cx="4176464" cy="930586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2135560" y="6127065"/>
            <a:ext cx="8352928" cy="6764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500" dirty="0">
                <a:solidFill>
                  <a:schemeClr val="tx1"/>
                </a:solidFill>
                <a:latin typeface="Calibri" panose="020F0502020204030204" pitchFamily="34" charset="0"/>
              </a:rPr>
              <a:t>Thread 0 creates threads 1 and 2 and waits for their execution </a:t>
            </a:r>
            <a:endParaRPr lang="zh-TW" altLang="en-US" sz="25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999" y="1481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dirty="0"/>
              <a:t>Example: Matrix </a:t>
            </a:r>
            <a:r>
              <a:rPr lang="en-US" altLang="zh-TW" sz="3600" dirty="0" smtClean="0"/>
              <a:t>Multiplication-</a:t>
            </a:r>
            <a:br>
              <a:rPr lang="en-US" altLang="zh-TW" sz="3600" dirty="0" smtClean="0"/>
            </a:br>
            <a:r>
              <a:rPr lang="en-US" altLang="zh-TW" sz="3600" dirty="0" smtClean="0"/>
              <a:t>Multiple </a:t>
            </a:r>
            <a:r>
              <a:rPr lang="en-US" altLang="zh-TW" sz="3600" dirty="0"/>
              <a:t>Processes Solution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4151785" y="1340768"/>
            <a:ext cx="1655763" cy="547260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dirty="0">
              <a:latin typeface="Calibri" panose="020F0502020204030204" pitchFamily="34" charset="0"/>
            </a:endParaRP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4151784" y="1629693"/>
            <a:ext cx="1657350" cy="1727200"/>
            <a:chOff x="1066" y="1253"/>
            <a:chExt cx="1044" cy="1088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97" name="Rectangle 10"/>
            <p:cNvSpPr>
              <a:spLocks noChangeArrowheads="1"/>
            </p:cNvSpPr>
            <p:nvPr/>
          </p:nvSpPr>
          <p:spPr bwMode="auto">
            <a:xfrm>
              <a:off x="1066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351584" y="191626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351584" y="288895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351584" y="382505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351584" y="483317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 flipV="1">
            <a:off x="3337992" y="1845593"/>
            <a:ext cx="813792" cy="37699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6792264" y="171885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098120" y="2997349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5892164" y="4050780"/>
            <a:ext cx="4896544" cy="207536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3333FF"/>
                </a:solidFill>
                <a:latin typeface="Calibri" panose="020F0502020204030204" pitchFamily="34" charset="0"/>
              </a:rPr>
              <a:t>1. All of the four CPUs are used.</a:t>
            </a:r>
          </a:p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2. But,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he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code and data sections of these four processes are all the same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(memory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wastage)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457172" y="217009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grpSp>
        <p:nvGrpSpPr>
          <p:cNvPr id="19" name="Group 41"/>
          <p:cNvGrpSpPr>
            <a:grpSpLocks/>
          </p:cNvGrpSpPr>
          <p:nvPr/>
        </p:nvGrpSpPr>
        <p:grpSpPr bwMode="auto">
          <a:xfrm>
            <a:off x="4151784" y="3628133"/>
            <a:ext cx="1657350" cy="1727200"/>
            <a:chOff x="2290" y="1525"/>
            <a:chExt cx="1044" cy="1088"/>
          </a:xfrm>
        </p:grpSpPr>
        <p:sp>
          <p:nvSpPr>
            <p:cNvPr id="20" name="Rectangle 42"/>
            <p:cNvSpPr>
              <a:spLocks noChangeArrowheads="1"/>
            </p:cNvSpPr>
            <p:nvPr/>
          </p:nvSpPr>
          <p:spPr bwMode="auto">
            <a:xfrm>
              <a:off x="2290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2290" y="1797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22" name="Rectangle 44"/>
            <p:cNvSpPr>
              <a:spLocks noChangeArrowheads="1"/>
            </p:cNvSpPr>
            <p:nvPr/>
          </p:nvSpPr>
          <p:spPr bwMode="auto">
            <a:xfrm>
              <a:off x="2290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23" name="Rectangle 45"/>
            <p:cNvSpPr>
              <a:spLocks noChangeArrowheads="1"/>
            </p:cNvSpPr>
            <p:nvPr/>
          </p:nvSpPr>
          <p:spPr bwMode="auto">
            <a:xfrm>
              <a:off x="2290" y="2341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cxnSp>
        <p:nvCxnSpPr>
          <p:cNvPr id="24" name="直線單箭頭接點 23"/>
          <p:cNvCxnSpPr>
            <a:endCxn id="20" idx="1"/>
          </p:cNvCxnSpPr>
          <p:nvPr/>
        </p:nvCxnSpPr>
        <p:spPr>
          <a:xfrm>
            <a:off x="3370762" y="3221561"/>
            <a:ext cx="781023" cy="622473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358593" y="4248429"/>
            <a:ext cx="800913" cy="153870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393146" y="5191461"/>
            <a:ext cx="800913" cy="153870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447928" y="2395736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5447928" y="261176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sp>
        <p:nvSpPr>
          <p:cNvPr id="42" name="Rectangle 42"/>
          <p:cNvSpPr>
            <a:spLocks noChangeArrowheads="1"/>
          </p:cNvSpPr>
          <p:nvPr/>
        </p:nvSpPr>
        <p:spPr bwMode="auto">
          <a:xfrm>
            <a:off x="4159505" y="5583586"/>
            <a:ext cx="1657350" cy="4318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400" b="1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150197" y="6358659"/>
            <a:ext cx="1657350" cy="4318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400" b="1" dirty="0">
                <a:latin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05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18" grpId="0"/>
      <p:bldP spid="18" grpId="1"/>
      <p:bldP spid="37" grpId="0"/>
      <p:bldP spid="37" grpId="1"/>
      <p:bldP spid="38" grpId="0"/>
      <p:bldP spid="38" grpId="1"/>
      <p:bldP spid="42" grpId="0" animBg="1"/>
      <p:bldP spid="4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lvl="1" eaLnBrk="1" hangingPunct="1"/>
            <a:r>
              <a:rPr lang="en-US" altLang="zh-TW" b="1" dirty="0" err="1" smtClean="0">
                <a:solidFill>
                  <a:srgbClr val="FF0000"/>
                </a:solidFill>
              </a:rPr>
              <a:t>Pthreads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zh-TW" dirty="0" smtClean="0"/>
              <a:t>Windows Threads</a:t>
            </a:r>
          </a:p>
          <a:p>
            <a:pPr lvl="1" eaLnBrk="1" hangingPunct="1"/>
            <a:r>
              <a:rPr lang="en-US" altLang="zh-TW" dirty="0"/>
              <a:t>Java </a:t>
            </a:r>
            <a:r>
              <a:rPr lang="en-US" altLang="zh-TW" dirty="0" smtClean="0"/>
              <a:t>Threads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892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Pthreads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 smtClean="0"/>
              <a:t>A POSIX standard (IEEE 1003.1c) API 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 smtClean="0"/>
              <a:t>A </a:t>
            </a:r>
            <a:r>
              <a:rPr lang="en-US" altLang="zh-TW" i="1" dirty="0" smtClean="0">
                <a:solidFill>
                  <a:srgbClr val="FF3300"/>
                </a:solidFill>
              </a:rPr>
              <a:t>specification</a:t>
            </a:r>
            <a:r>
              <a:rPr lang="en-US" altLang="zh-TW" dirty="0" smtClean="0"/>
              <a:t> for thread behavior, not implementation</a:t>
            </a:r>
          </a:p>
          <a:p>
            <a:pPr lvl="1" eaLnBrk="1" hangingPunct="1"/>
            <a:r>
              <a:rPr lang="en-US" altLang="zh-TW" dirty="0" smtClean="0"/>
              <a:t>API specifies </a:t>
            </a:r>
            <a:r>
              <a:rPr lang="en-US" altLang="zh-TW" dirty="0" smtClean="0">
                <a:solidFill>
                  <a:srgbClr val="FF3300"/>
                </a:solidFill>
              </a:rPr>
              <a:t>behavior</a:t>
            </a:r>
            <a:r>
              <a:rPr lang="en-US" altLang="zh-TW" dirty="0" smtClean="0"/>
              <a:t> of the thread library</a:t>
            </a:r>
          </a:p>
          <a:p>
            <a:pPr lvl="1" eaLnBrk="1" hangingPunct="1"/>
            <a:r>
              <a:rPr lang="en-US" altLang="zh-TW" b="1" dirty="0" smtClean="0"/>
              <a:t>Implementation</a:t>
            </a:r>
            <a:r>
              <a:rPr lang="en-US" altLang="zh-TW" dirty="0" smtClean="0"/>
              <a:t> is up to development of the library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Common in UNIX operating systems </a:t>
            </a:r>
          </a:p>
          <a:p>
            <a:pPr lvl="1" eaLnBrk="1" hangingPunct="1"/>
            <a:r>
              <a:rPr lang="en-US" altLang="zh-TW" dirty="0" smtClean="0"/>
              <a:t>Solaris, Linux, Mac OS 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latin typeface="Calibri" panose="020F0502020204030204" pitchFamily="34" charset="0"/>
              </a:rPr>
              <a:t>The </a:t>
            </a:r>
            <a:r>
              <a:rPr lang="en-US" altLang="zh-TW" dirty="0" err="1" smtClean="0">
                <a:latin typeface="Calibri" panose="020F0502020204030204" pitchFamily="34" charset="0"/>
              </a:rPr>
              <a:t>Pthreads</a:t>
            </a:r>
            <a:r>
              <a:rPr lang="en-US" altLang="zh-TW" dirty="0" smtClean="0">
                <a:latin typeface="Calibri" panose="020F0502020204030204" pitchFamily="34" charset="0"/>
              </a:rPr>
              <a:t> API (Incomplete)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456" y="1412875"/>
            <a:ext cx="9865096" cy="459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2806874" y="6159500"/>
            <a:ext cx="67687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latin typeface="Calibri" panose="020F0502020204030204" pitchFamily="34" charset="0"/>
              </a:rPr>
              <a:t>Table 1. POSIX thread management functions (incomplete).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248616" y="6128722"/>
            <a:ext cx="97667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altLang="zh-TW" sz="2400" b="1" dirty="0" smtClean="0">
                <a:latin typeface="Bodoni MT" panose="02070603080606020203" pitchFamily="18" charset="0"/>
              </a:rPr>
              <a:t>Implementation, e.g., </a:t>
            </a:r>
            <a:r>
              <a:rPr lang="en-US" altLang="zh-TW" sz="2400" b="1" dirty="0" err="1" smtClean="0">
                <a:latin typeface="Bodoni MT" panose="02070603080606020203" pitchFamily="18" charset="0"/>
              </a:rPr>
              <a:t>pthread_create</a:t>
            </a:r>
            <a:r>
              <a:rPr lang="en-US" altLang="zh-TW" sz="2400" b="1" dirty="0" smtClean="0">
                <a:latin typeface="Bodoni MT" panose="02070603080606020203" pitchFamily="18" charset="0"/>
              </a:rPr>
              <a:t>(),</a:t>
            </a:r>
            <a:r>
              <a:rPr lang="en-US" altLang="zh-TW" sz="2400" dirty="0" smtClean="0">
                <a:latin typeface="Bodoni MT" panose="02070603080606020203" pitchFamily="18" charset="0"/>
              </a:rPr>
              <a:t> </a:t>
            </a:r>
            <a:r>
              <a:rPr lang="en-US" altLang="zh-TW" sz="2400" dirty="0">
                <a:latin typeface="Bodoni MT" panose="02070603080606020203" pitchFamily="18" charset="0"/>
              </a:rPr>
              <a:t>is up to development of the </a:t>
            </a:r>
            <a:r>
              <a:rPr lang="en-US" altLang="zh-TW" sz="2400" dirty="0" smtClean="0">
                <a:latin typeface="Bodoni MT" panose="02070603080606020203" pitchFamily="18" charset="0"/>
              </a:rPr>
              <a:t>library</a:t>
            </a:r>
            <a:endParaRPr lang="zh-TW" altLang="en-US" sz="2400" dirty="0">
              <a:latin typeface="Bodoni MT" panose="0207060308060602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Example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 </a:t>
            </a:r>
            <a:r>
              <a:rPr lang="en-US" altLang="zh-TW" dirty="0" err="1" smtClean="0"/>
              <a:t>Pthreads</a:t>
            </a:r>
            <a:r>
              <a:rPr lang="en-US" altLang="zh-TW" dirty="0" smtClean="0"/>
              <a:t> example</a:t>
            </a:r>
          </a:p>
          <a:p>
            <a:pPr lvl="1" eaLnBrk="1" hangingPunct="1"/>
            <a:r>
              <a:rPr lang="en-US" altLang="zh-TW" dirty="0" smtClean="0"/>
              <a:t>A thread begins with main()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main() creates a second thread by calling </a:t>
            </a:r>
            <a:r>
              <a:rPr lang="en-US" altLang="zh-TW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Both threads share the global variable </a:t>
            </a:r>
            <a:r>
              <a:rPr lang="en-US" altLang="zh-TW" i="1" dirty="0" smtClean="0"/>
              <a:t>sum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Wait for a thread to terminate by calling </a:t>
            </a:r>
            <a:r>
              <a:rPr lang="en-US" altLang="zh-TW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Example 1</a:t>
            </a: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2208214" y="1196976"/>
            <a:ext cx="7775575" cy="52629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 dirty="0">
                <a:latin typeface="Courier New" pitchFamily="49" charset="0"/>
              </a:rPr>
              <a:t>#include &lt;</a:t>
            </a:r>
            <a:r>
              <a:rPr lang="en-US" altLang="zh-TW" sz="1400" b="1" dirty="0" err="1">
                <a:latin typeface="Courier New" pitchFamily="49" charset="0"/>
              </a:rPr>
              <a:t>pthread.h</a:t>
            </a:r>
            <a:r>
              <a:rPr lang="en-US" altLang="zh-TW" sz="1400" b="1" dirty="0">
                <a:latin typeface="Courier New" pitchFamily="49" charset="0"/>
              </a:rPr>
              <a:t>&gt;</a:t>
            </a:r>
          </a:p>
          <a:p>
            <a:r>
              <a:rPr lang="en-US" altLang="zh-TW" sz="1400" b="1" dirty="0">
                <a:latin typeface="Courier New" pitchFamily="49" charset="0"/>
              </a:rPr>
              <a:t>#include &lt;</a:t>
            </a:r>
            <a:r>
              <a:rPr lang="en-US" altLang="zh-TW" sz="1400" b="1" dirty="0" err="1">
                <a:latin typeface="Courier New" pitchFamily="49" charset="0"/>
              </a:rPr>
              <a:t>stdio.h</a:t>
            </a:r>
            <a:r>
              <a:rPr lang="en-US" altLang="zh-TW" sz="1400" b="1" dirty="0">
                <a:latin typeface="Courier New" pitchFamily="49" charset="0"/>
              </a:rPr>
              <a:t>&gt;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sum;</a:t>
            </a:r>
          </a:p>
          <a:p>
            <a:r>
              <a:rPr lang="en-US" altLang="zh-TW" sz="1400" b="1" dirty="0">
                <a:latin typeface="Courier New" pitchFamily="49" charset="0"/>
              </a:rPr>
              <a:t>Void   *runner(void *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>
                <a:latin typeface="Courier New" pitchFamily="49" charset="0"/>
              </a:rPr>
              <a:t>)</a:t>
            </a:r>
          </a:p>
          <a:p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main (</a:t>
            </a:r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argc</a:t>
            </a:r>
            <a:r>
              <a:rPr lang="en-US" altLang="zh-TW" sz="1400" b="1" dirty="0">
                <a:latin typeface="Courier New" pitchFamily="49" charset="0"/>
              </a:rPr>
              <a:t>, char *</a:t>
            </a:r>
            <a:r>
              <a:rPr lang="en-US" altLang="zh-TW" sz="1400" b="1" dirty="0" err="1">
                <a:latin typeface="Courier New" pitchFamily="49" charset="0"/>
              </a:rPr>
              <a:t>argv</a:t>
            </a:r>
            <a:r>
              <a:rPr lang="en-US" altLang="zh-TW" sz="1400" b="1" dirty="0">
                <a:latin typeface="Courier New" pitchFamily="49" charset="0"/>
              </a:rPr>
              <a:t>[])</a:t>
            </a:r>
          </a:p>
          <a:p>
            <a:r>
              <a:rPr lang="en-US" altLang="zh-TW" sz="1400" b="1" dirty="0">
                <a:latin typeface="Courier New" pitchFamily="49" charset="0"/>
              </a:rPr>
              <a:t>{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;			/* the thread identifier */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pthread_attr_t</a:t>
            </a:r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; 	/* set of thread attributes */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>
                <a:latin typeface="Courier New" pitchFamily="49" charset="0"/>
              </a:rPr>
              <a:t>   // set default thread attributes, e.g. stack size, scheduling info.       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pthread_attr_init</a:t>
            </a:r>
            <a:r>
              <a:rPr lang="en-US" altLang="zh-TW" sz="1400" b="1" dirty="0">
                <a:latin typeface="Courier New" pitchFamily="49" charset="0"/>
              </a:rPr>
              <a:t>(&amp;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);	</a:t>
            </a:r>
          </a:p>
          <a:p>
            <a:r>
              <a:rPr lang="en-US" altLang="zh-TW" sz="1400" b="1" dirty="0">
                <a:latin typeface="Courier New" pitchFamily="49" charset="0"/>
              </a:rPr>
              <a:t>   // create the thread, using the default attributes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pthread_create</a:t>
            </a:r>
            <a:r>
              <a:rPr lang="en-US" altLang="zh-TW" sz="1400" b="1" dirty="0">
                <a:latin typeface="Courier New" pitchFamily="49" charset="0"/>
              </a:rPr>
              <a:t>(&amp;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, &amp;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, runner, </a:t>
            </a:r>
            <a:r>
              <a:rPr lang="en-US" altLang="zh-TW" sz="1400" b="1" dirty="0" err="1">
                <a:latin typeface="Courier New" pitchFamily="49" charset="0"/>
              </a:rPr>
              <a:t>argv</a:t>
            </a:r>
            <a:r>
              <a:rPr lang="en-US" altLang="zh-TW" sz="1400" b="1" dirty="0">
                <a:latin typeface="Courier New" pitchFamily="49" charset="0"/>
              </a:rPr>
              <a:t>[1]);</a:t>
            </a:r>
          </a:p>
          <a:p>
            <a:r>
              <a:rPr lang="en-US" altLang="zh-TW" sz="1400" b="1" dirty="0">
                <a:latin typeface="Courier New" pitchFamily="49" charset="0"/>
              </a:rPr>
              <a:t>   // wait for the thread to exit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pthread_join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, NULL)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printf</a:t>
            </a:r>
            <a:r>
              <a:rPr lang="en-US" altLang="zh-TW" sz="1400" b="1" dirty="0">
                <a:latin typeface="Courier New" pitchFamily="49" charset="0"/>
              </a:rPr>
              <a:t>(“sum = %d\n”, sum);</a:t>
            </a:r>
          </a:p>
          <a:p>
            <a:r>
              <a:rPr lang="en-US" altLang="zh-TW" sz="1400" b="1" dirty="0">
                <a:latin typeface="Courier New" pitchFamily="49" charset="0"/>
              </a:rPr>
              <a:t>} </a:t>
            </a:r>
          </a:p>
          <a:p>
            <a:r>
              <a:rPr lang="en-US" altLang="zh-TW" sz="1400" b="1" dirty="0">
                <a:latin typeface="Courier New" pitchFamily="49" charset="0"/>
              </a:rPr>
              <a:t>void *runner (void *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>
                <a:latin typeface="Courier New" pitchFamily="49" charset="0"/>
              </a:rPr>
              <a:t>)</a:t>
            </a:r>
          </a:p>
          <a:p>
            <a:r>
              <a:rPr lang="en-US" altLang="zh-TW" sz="1400" b="1" dirty="0">
                <a:latin typeface="Courier New" pitchFamily="49" charset="0"/>
              </a:rPr>
              <a:t>{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printf</a:t>
            </a:r>
            <a:r>
              <a:rPr lang="en-US" altLang="zh-TW" sz="1400" b="1" dirty="0">
                <a:latin typeface="Courier New" pitchFamily="49" charset="0"/>
              </a:rPr>
              <a:t>("Hello World! It's me, thread #%d!\n", 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);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pthread_exit</a:t>
            </a:r>
            <a:r>
              <a:rPr lang="en-US" altLang="zh-TW" sz="1400" b="1" dirty="0">
                <a:latin typeface="Courier New" pitchFamily="49" charset="0"/>
              </a:rPr>
              <a:t>(NULL);</a:t>
            </a:r>
          </a:p>
          <a:p>
            <a:r>
              <a:rPr lang="en-US" altLang="zh-TW" sz="1400" b="1" dirty="0">
                <a:latin typeface="Courier New" pitchFamily="49" charset="0"/>
              </a:rPr>
              <a:t>}</a:t>
            </a:r>
          </a:p>
          <a:p>
            <a:endParaRPr lang="en-US" altLang="zh-TW" sz="1400" b="1" dirty="0">
              <a:latin typeface="Courier New" pitchFamily="49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1518582" y="566124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1519228" y="458112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1518582" y="414908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50929" y="1514115"/>
            <a:ext cx="3312368" cy="408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45724" y="19944"/>
            <a:ext cx="9058788" cy="8449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dirty="0"/>
              <a:t>Example </a:t>
            </a:r>
            <a:r>
              <a:rPr lang="en-US" altLang="zh-TW" sz="3600" dirty="0" smtClean="0"/>
              <a:t>2: </a:t>
            </a:r>
            <a:r>
              <a:rPr lang="en-US" altLang="zh-TW" sz="3600" dirty="0" smtClean="0">
                <a:solidFill>
                  <a:srgbClr val="000000"/>
                </a:solidFill>
              </a:rPr>
              <a:t>If </a:t>
            </a:r>
            <a:r>
              <a:rPr lang="en-US" altLang="zh-TW" sz="3600" dirty="0" smtClean="0">
                <a:solidFill>
                  <a:srgbClr val="000000"/>
                </a:solidFill>
              </a:rPr>
              <a:t>Three </a:t>
            </a:r>
            <a:r>
              <a:rPr lang="en-US" altLang="zh-TW" sz="3600" dirty="0">
                <a:solidFill>
                  <a:srgbClr val="000000"/>
                </a:solidFill>
              </a:rPr>
              <a:t>CPU Cores are </a:t>
            </a:r>
            <a:r>
              <a:rPr lang="en-US" altLang="zh-TW" sz="3600" dirty="0" smtClean="0">
                <a:solidFill>
                  <a:srgbClr val="000000"/>
                </a:solidFill>
              </a:rPr>
              <a:t>Available</a:t>
            </a:r>
            <a:endParaRPr lang="en-US" altLang="zh-TW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1435999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x = x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y = y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+ 6;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j = j * 8;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d = 10 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3499381" y="223810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3431704" y="198884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H="1">
            <a:off x="7942093" y="393305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896200" y="365772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468142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956761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523936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500719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43731" y="1435999"/>
            <a:ext cx="3598362" cy="4369265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1323015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431704" y="232281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3513872" y="254048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967798" y="3570991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896200" y="329768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1645724" y="2921363"/>
            <a:ext cx="2470870" cy="1595575"/>
          </a:xfrm>
          <a:prstGeom prst="round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</a:rPr>
              <a:t>If three CPU cores are available, these three threads can run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in parallel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2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9" grpId="0"/>
      <p:bldP spid="74" grpId="0"/>
      <p:bldP spid="74" grpId="1"/>
      <p:bldP spid="77" grpId="0"/>
      <p:bldP spid="44" grpId="0"/>
      <p:bldP spid="47" grpId="0"/>
      <p:bldP spid="47" grpId="1"/>
      <p:bldP spid="5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000" dirty="0"/>
              <a:t>Above example creates only one thread</a:t>
            </a:r>
          </a:p>
          <a:p>
            <a:r>
              <a:rPr lang="en-US" altLang="en-US" sz="3000" dirty="0"/>
              <a:t>If several threads are created</a:t>
            </a:r>
          </a:p>
          <a:p>
            <a:pPr lvl="1"/>
            <a:r>
              <a:rPr lang="en-US" altLang="en-US" sz="2600" dirty="0"/>
              <a:t>Calling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dirty="0"/>
              <a:t>10 (=NUM_THREADS) times</a:t>
            </a:r>
            <a:endParaRPr lang="zh-TW" altLang="en-US" sz="26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737135"/>
            <a:ext cx="612068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15680" y="5373216"/>
            <a:ext cx="4320480" cy="360040"/>
          </a:xfrm>
          <a:prstGeom prst="round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7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lvl="1" eaLnBrk="1" hangingPunct="1"/>
            <a:r>
              <a:rPr lang="en-US" altLang="zh-TW" dirty="0" err="1" smtClean="0"/>
              <a:t>Pthreads</a:t>
            </a:r>
            <a:endParaRPr lang="en-US" altLang="zh-TW" dirty="0" smtClean="0"/>
          </a:p>
          <a:p>
            <a:pPr lvl="1" eaLnBrk="1" hangingPunct="1"/>
            <a:r>
              <a:rPr lang="en-US" altLang="zh-TW" b="1" dirty="0" smtClean="0">
                <a:solidFill>
                  <a:srgbClr val="FF0000"/>
                </a:solidFill>
              </a:rPr>
              <a:t>Windows Threads (Skip!)</a:t>
            </a:r>
          </a:p>
          <a:p>
            <a:pPr lvl="1" eaLnBrk="1" hangingPunct="1"/>
            <a:r>
              <a:rPr lang="en-US" altLang="zh-TW" dirty="0"/>
              <a:t>Java Threads 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824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lvl="1" eaLnBrk="1" hangingPunct="1"/>
            <a:r>
              <a:rPr lang="en-US" altLang="zh-TW" dirty="0" err="1" smtClean="0"/>
              <a:t>Pthreads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Windows Threads</a:t>
            </a:r>
          </a:p>
          <a:p>
            <a:pPr lvl="1" eaLnBrk="1" hangingPunct="1"/>
            <a:r>
              <a:rPr lang="en-US" altLang="zh-TW" b="1" dirty="0">
                <a:solidFill>
                  <a:srgbClr val="FF3300"/>
                </a:solidFill>
              </a:rPr>
              <a:t>Java </a:t>
            </a:r>
            <a:r>
              <a:rPr lang="en-US" altLang="zh-TW" b="1" dirty="0" smtClean="0">
                <a:solidFill>
                  <a:srgbClr val="FF3300"/>
                </a:solidFill>
              </a:rPr>
              <a:t>Threads (Skip!) 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701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600" dirty="0"/>
              <a:t>Java threads are managed by the </a:t>
            </a:r>
            <a:r>
              <a:rPr lang="en-US" altLang="zh-TW" sz="2600" b="1" dirty="0"/>
              <a:t>JVM</a:t>
            </a:r>
          </a:p>
          <a:p>
            <a:r>
              <a:rPr lang="en-US" altLang="zh-TW" sz="2600" dirty="0"/>
              <a:t>Typically implemented using the threads model provided by underlying OS</a:t>
            </a:r>
          </a:p>
          <a:p>
            <a:r>
              <a:rPr lang="en-US" altLang="zh-TW" sz="2600" dirty="0"/>
              <a:t>Java threads may be created by:</a:t>
            </a:r>
          </a:p>
          <a:p>
            <a:pPr lvl="1"/>
            <a:r>
              <a:rPr lang="en-US" altLang="zh-TW" sz="2200" dirty="0"/>
              <a:t>Extending </a:t>
            </a:r>
            <a:r>
              <a:rPr lang="en-US" altLang="zh-TW" sz="2200" b="1" dirty="0"/>
              <a:t>Thread class</a:t>
            </a:r>
          </a:p>
          <a:p>
            <a:pPr lvl="1"/>
            <a:r>
              <a:rPr lang="en-US" altLang="zh-TW" sz="2200" dirty="0"/>
              <a:t>Implementing the </a:t>
            </a:r>
            <a:r>
              <a:rPr lang="en-US" altLang="zh-TW" sz="2200" b="1" dirty="0">
                <a:solidFill>
                  <a:srgbClr val="FF0000"/>
                </a:solidFill>
              </a:rPr>
              <a:t>Runnable interface</a:t>
            </a:r>
            <a:br>
              <a:rPr lang="en-US" altLang="zh-TW" sz="2200" b="1" dirty="0">
                <a:solidFill>
                  <a:srgbClr val="FF0000"/>
                </a:solidFill>
              </a:rPr>
            </a:b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endParaRPr lang="en-US" altLang="zh-TW" sz="2000" dirty="0"/>
          </a:p>
          <a:p>
            <a:r>
              <a:rPr lang="en-US" altLang="zh-TW" sz="2600" dirty="0"/>
              <a:t>Standard practice is to </a:t>
            </a:r>
            <a:r>
              <a:rPr lang="en-US" altLang="zh-TW" sz="2600" b="1" dirty="0"/>
              <a:t>implement Runnable interface</a:t>
            </a:r>
            <a:endParaRPr lang="en-US" altLang="zh-TW" sz="2600" dirty="0"/>
          </a:p>
          <a:p>
            <a:endParaRPr lang="zh-TW" altLang="en-US" sz="2400" dirty="0"/>
          </a:p>
        </p:txBody>
      </p:sp>
      <p:pic>
        <p:nvPicPr>
          <p:cNvPr id="4" name="Picture 1" descr="Screen Shot 2012-12-04 at 9.0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4365104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Your Solutions?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9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</a:t>
            </a:r>
            <a:r>
              <a:rPr lang="en-US" altLang="zh-TW" dirty="0" smtClean="0"/>
              <a:t>Threads (Cont.)</a:t>
            </a:r>
            <a:endParaRPr lang="zh-TW" altLang="en-US" dirty="0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711625" y="1311637"/>
            <a:ext cx="5147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2000" b="1" dirty="0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790405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755545" y="3422249"/>
            <a:ext cx="28071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2000" b="1" dirty="0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713460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765950" y="4728773"/>
            <a:ext cx="31486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2000" b="1" dirty="0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5085184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Executor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Rather than explicitly creating threads, Java also allows thread creation around the </a:t>
            </a:r>
            <a:r>
              <a:rPr lang="en-US" altLang="zh-TW" b="1" dirty="0">
                <a:solidFill>
                  <a:srgbClr val="FF0000"/>
                </a:solidFill>
              </a:rPr>
              <a:t>Executor</a:t>
            </a:r>
            <a:r>
              <a:rPr lang="en-US" altLang="zh-TW" dirty="0"/>
              <a:t> interface: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The Executor is used as follows: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564904"/>
            <a:ext cx="525658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08" y="5118051"/>
            <a:ext cx="475252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7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Executor Framework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25" y="1340768"/>
            <a:ext cx="698477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Executor Framework </a:t>
            </a:r>
            <a:r>
              <a:rPr lang="en-US" altLang="zh-TW" dirty="0" smtClean="0"/>
              <a:t>(Cont.)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1628800"/>
            <a:ext cx="7581900" cy="42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7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Implicit 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Due to multicore computers, applications may contains hundreds, or even thousands, of threads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But, design such an multi-threading application is not easy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Address the challenges in page 32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Synchronous and deadlock issue (chapter 6 and 7)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Solutions: </a:t>
            </a:r>
            <a:r>
              <a:rPr lang="en-US" altLang="zh-TW" b="1" dirty="0" smtClean="0">
                <a:solidFill>
                  <a:srgbClr val="FF0000"/>
                </a:solidFill>
              </a:rPr>
              <a:t>implicit threading</a:t>
            </a:r>
          </a:p>
          <a:p>
            <a:pPr lvl="1">
              <a:lnSpc>
                <a:spcPct val="120000"/>
              </a:lnSpc>
            </a:pPr>
            <a:r>
              <a:rPr lang="en-US" altLang="zh-TW" b="1" dirty="0" smtClean="0"/>
              <a:t>Creation and management of threads </a:t>
            </a:r>
            <a:r>
              <a:rPr lang="en-US" altLang="zh-TW" dirty="0" smtClean="0"/>
              <a:t>are done by </a:t>
            </a:r>
            <a:r>
              <a:rPr lang="en-US" altLang="zh-TW" b="1" i="1" dirty="0" smtClean="0">
                <a:solidFill>
                  <a:srgbClr val="0066FF"/>
                </a:solidFill>
              </a:rPr>
              <a:t>compilers</a:t>
            </a:r>
            <a:r>
              <a:rPr lang="en-US" altLang="zh-TW" dirty="0" smtClean="0"/>
              <a:t> and </a:t>
            </a:r>
            <a:r>
              <a:rPr lang="en-US" altLang="zh-TW" b="1" i="1" dirty="0" smtClean="0">
                <a:solidFill>
                  <a:srgbClr val="0066FF"/>
                </a:solidFill>
              </a:rPr>
              <a:t>libraries</a:t>
            </a:r>
            <a:r>
              <a:rPr lang="en-US" altLang="zh-TW" sz="900" b="1" i="1" dirty="0">
                <a:solidFill>
                  <a:srgbClr val="0066FF"/>
                </a:solidFill>
              </a:rPr>
              <a:t> </a:t>
            </a:r>
            <a:r>
              <a:rPr lang="en-US" altLang="zh-TW" sz="2100" b="1" i="1" dirty="0">
                <a:solidFill>
                  <a:srgbClr val="0066FF"/>
                </a:solidFill>
              </a:rPr>
              <a:t>(shown later)</a:t>
            </a:r>
            <a:r>
              <a:rPr lang="en-US" altLang="zh-TW" i="1" dirty="0" smtClean="0"/>
              <a:t>, </a:t>
            </a:r>
            <a:r>
              <a:rPr lang="en-US" altLang="zh-TW" dirty="0" smtClean="0"/>
              <a:t>rather than programmers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 smtClean="0">
                <a:solidFill>
                  <a:srgbClr val="FF0000"/>
                </a:solidFill>
              </a:rPr>
              <a:t>OpenMP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694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Consists of </a:t>
            </a:r>
            <a:r>
              <a:rPr lang="en-US" altLang="zh-TW" b="1" dirty="0" smtClean="0"/>
              <a:t>compiler directives </a:t>
            </a:r>
            <a:r>
              <a:rPr lang="en-US" altLang="zh-TW" dirty="0" smtClean="0"/>
              <a:t>and </a:t>
            </a:r>
            <a:r>
              <a:rPr lang="en-US" altLang="zh-TW" b="1" dirty="0" smtClean="0"/>
              <a:t>APIs</a:t>
            </a:r>
            <a:r>
              <a:rPr lang="en-US" altLang="zh-TW" dirty="0" smtClean="0"/>
              <a:t> for C, C++, or FORTRAN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What is </a:t>
            </a:r>
            <a:r>
              <a:rPr lang="en-US" altLang="zh-TW" b="1" dirty="0" smtClean="0">
                <a:solidFill>
                  <a:srgbClr val="FF0000"/>
                </a:solidFill>
              </a:rPr>
              <a:t>compiler directives? </a:t>
            </a:r>
            <a:r>
              <a:rPr lang="en-US" altLang="zh-TW" sz="1900" dirty="0" smtClean="0"/>
              <a:t>(shown in the following slide)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Provides support for parallel programming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Define </a:t>
            </a:r>
            <a:r>
              <a:rPr lang="en-US" altLang="zh-TW" b="1" dirty="0" smtClean="0">
                <a:solidFill>
                  <a:srgbClr val="FF0000"/>
                </a:solidFill>
              </a:rPr>
              <a:t>parallel regions 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Blocks of code that can run in parallel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Shown </a:t>
            </a:r>
            <a:r>
              <a:rPr lang="en-US" altLang="zh-TW" dirty="0"/>
              <a:t>in the following </a:t>
            </a:r>
            <a:r>
              <a:rPr lang="en-US" altLang="zh-TW" dirty="0" smtClean="0"/>
              <a:t>slide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Programmers only insert </a:t>
            </a:r>
            <a:r>
              <a:rPr lang="en-US" altLang="zh-TW" b="1" dirty="0" smtClean="0"/>
              <a:t>compiler directives </a:t>
            </a:r>
            <a:r>
              <a:rPr lang="en-US" altLang="zh-TW" dirty="0" smtClean="0"/>
              <a:t>to identify parallel regions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These directives causes the </a:t>
            </a:r>
            <a:r>
              <a:rPr lang="en-US" altLang="zh-TW" i="1" dirty="0" err="1" smtClean="0"/>
              <a:t>OpenMP</a:t>
            </a:r>
            <a:r>
              <a:rPr lang="en-US" altLang="zh-TW" i="1" dirty="0" smtClean="0"/>
              <a:t> </a:t>
            </a:r>
            <a:r>
              <a:rPr lang="en-US" altLang="zh-TW" b="1" i="1" dirty="0" smtClean="0"/>
              <a:t>library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to execute the region in parallel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補充：</a:t>
            </a:r>
            <a:r>
              <a:rPr lang="en-US" altLang="zh-TW" sz="4000" dirty="0"/>
              <a:t>Compiler and Compiler Directive</a:t>
            </a:r>
            <a:endParaRPr lang="zh-TW" altLang="en-US" sz="4000" dirty="0"/>
          </a:p>
        </p:txBody>
      </p:sp>
      <p:pic>
        <p:nvPicPr>
          <p:cNvPr id="1026" name="Picture 2" descr="Compiler - HPC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10" y="1772816"/>
            <a:ext cx="898647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2025524" y="5301208"/>
            <a:ext cx="1656184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Source file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400256" y="5481228"/>
            <a:ext cx="1656184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Object file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1629480" y="1592797"/>
            <a:ext cx="2448272" cy="612067"/>
          </a:xfrm>
          <a:prstGeom prst="wedgeRoundRectCallout">
            <a:avLst>
              <a:gd name="adj1" fmla="val -22262"/>
              <a:gd name="adj2" fmla="val 1158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Compiler directive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3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Ex1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parallel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TW" dirty="0" smtClean="0"/>
              <a:t>Create as many threads as there are CPU </a:t>
            </a:r>
            <a:r>
              <a:rPr lang="en-US" altLang="zh-TW" b="1" dirty="0" smtClean="0"/>
              <a:t>cores</a:t>
            </a:r>
          </a:p>
          <a:p>
            <a:pPr lvl="1">
              <a:buNone/>
            </a:pPr>
            <a:endParaRPr lang="en-US" altLang="zh-TW" dirty="0" smtClean="0"/>
          </a:p>
        </p:txBody>
      </p:sp>
      <p:grpSp>
        <p:nvGrpSpPr>
          <p:cNvPr id="9" name="群組 8"/>
          <p:cNvGrpSpPr/>
          <p:nvPr/>
        </p:nvGrpSpPr>
        <p:grpSpPr>
          <a:xfrm>
            <a:off x="2063553" y="2780928"/>
            <a:ext cx="8158361" cy="3816424"/>
            <a:chOff x="539552" y="1258888"/>
            <a:chExt cx="8158361" cy="5338464"/>
          </a:xfrm>
        </p:grpSpPr>
        <p:pic>
          <p:nvPicPr>
            <p:cNvPr id="10" name="Picture 2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412776"/>
              <a:ext cx="7704856" cy="5112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右大括弧 10"/>
            <p:cNvSpPr/>
            <p:nvPr/>
          </p:nvSpPr>
          <p:spPr>
            <a:xfrm>
              <a:off x="7596336" y="3789040"/>
              <a:ext cx="155448" cy="914400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17439" y="3676306"/>
              <a:ext cx="914033" cy="904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i="1" dirty="0">
                  <a:latin typeface="Calibri" pitchFamily="34" charset="0"/>
                </a:rPr>
                <a:t>parallel</a:t>
              </a:r>
            </a:p>
            <a:p>
              <a:r>
                <a:rPr lang="en-US" altLang="zh-TW" sz="1800" b="1" i="1" dirty="0">
                  <a:latin typeface="Calibri" pitchFamily="34" charset="0"/>
                </a:rPr>
                <a:t>region </a:t>
              </a:r>
              <a:endParaRPr lang="zh-TW" altLang="en-US" sz="1800" b="1" i="1" dirty="0">
                <a:latin typeface="Calibri" pitchFamily="34" charset="0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1331640" y="3927723"/>
              <a:ext cx="3312368" cy="0"/>
            </a:xfrm>
            <a:prstGeom prst="line">
              <a:avLst/>
            </a:prstGeom>
            <a:ln w="381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4788024" y="3573016"/>
              <a:ext cx="2109873" cy="559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i="1" dirty="0">
                  <a:solidFill>
                    <a:srgbClr val="FF0000"/>
                  </a:solidFill>
                  <a:latin typeface="Calibri" pitchFamily="34" charset="0"/>
                </a:rPr>
                <a:t>Compiler directive</a:t>
              </a:r>
              <a:endParaRPr lang="zh-TW" altLang="en-US" sz="2000" b="1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611560" y="1258888"/>
              <a:ext cx="8086353" cy="5338464"/>
            </a:xfrm>
            <a:prstGeom prst="roundRect">
              <a:avLst/>
            </a:prstGeom>
            <a:noFill/>
            <a:ln w="381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999" y="1481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Example: </a:t>
            </a:r>
            <a:r>
              <a:rPr lang="en-US" altLang="zh-TW" sz="2800"/>
              <a:t>Matrix Multiplication-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One </a:t>
            </a:r>
            <a:r>
              <a:rPr lang="en-US" altLang="zh-TW" sz="2800" dirty="0">
                <a:solidFill>
                  <a:srgbClr val="FF0000"/>
                </a:solidFill>
              </a:rPr>
              <a:t>Process</a:t>
            </a:r>
            <a:r>
              <a:rPr lang="en-US" altLang="zh-TW" sz="2800" dirty="0"/>
              <a:t> with Multiple </a:t>
            </a:r>
            <a:r>
              <a:rPr lang="en-US" altLang="zh-TW" sz="2800" dirty="0">
                <a:solidFill>
                  <a:srgbClr val="FF0000"/>
                </a:solidFill>
              </a:rPr>
              <a:t>Threads</a:t>
            </a:r>
            <a:r>
              <a:rPr lang="en-US" altLang="zh-TW" sz="2800" dirty="0"/>
              <a:t> Solution</a:t>
            </a:r>
            <a:endParaRPr lang="en-US" altLang="zh-TW" sz="20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978581" y="2060848"/>
            <a:ext cx="1655763" cy="40324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4101821" y="16288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978580" y="2349773"/>
            <a:ext cx="1657350" cy="1295400"/>
            <a:chOff x="1066" y="1253"/>
            <a:chExt cx="1044" cy="816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libri" panose="020F0502020204030204" pitchFamily="34" charset="0"/>
                </a:rPr>
                <a:t>stack</a:t>
              </a:r>
              <a:endParaRPr lang="en-US" altLang="zh-TW" sz="20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178380" y="263634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178380" y="360903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178380" y="454513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178380" y="555325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 flipV="1">
            <a:off x="3164788" y="2565673"/>
            <a:ext cx="813792" cy="37699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7033928" y="173214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7924916" y="2853928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5850788" y="3946657"/>
            <a:ext cx="4709708" cy="1571311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All CPU Cores are busy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Memory usage is economic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The process’s execution time is short</a:t>
            </a:r>
            <a:endParaRPr lang="zh-TW" altLang="en-US" sz="24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568124" y="2666116"/>
            <a:ext cx="1511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c_thread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3977414" y="3645173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3197558" y="2730500"/>
            <a:ext cx="711819" cy="121114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185388" y="2964523"/>
            <a:ext cx="723988" cy="2003987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3205988" y="3168970"/>
            <a:ext cx="703388" cy="275706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556060" y="2984773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c_thread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5594408" y="3285797"/>
            <a:ext cx="1511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c_thread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 ()</a:t>
            </a: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3976993" y="4073534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3977414" y="4509120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48" name="直線單箭頭接點 47"/>
          <p:cNvCxnSpPr>
            <a:endCxn id="22" idx="1"/>
          </p:cNvCxnSpPr>
          <p:nvPr/>
        </p:nvCxnSpPr>
        <p:spPr>
          <a:xfrm flipV="1">
            <a:off x="3197558" y="3861073"/>
            <a:ext cx="779857" cy="8056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35" idx="1"/>
          </p:cNvCxnSpPr>
          <p:nvPr/>
        </p:nvCxnSpPr>
        <p:spPr>
          <a:xfrm flipV="1">
            <a:off x="3175881" y="4289434"/>
            <a:ext cx="801112" cy="63408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44" idx="1"/>
          </p:cNvCxnSpPr>
          <p:nvPr/>
        </p:nvCxnSpPr>
        <p:spPr>
          <a:xfrm flipV="1">
            <a:off x="3179618" y="4725020"/>
            <a:ext cx="797797" cy="117310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圖: 程序 15"/>
          <p:cNvSpPr/>
          <p:nvPr/>
        </p:nvSpPr>
        <p:spPr>
          <a:xfrm>
            <a:off x="3909377" y="2276872"/>
            <a:ext cx="1776769" cy="2691638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圖說文字 16"/>
          <p:cNvSpPr/>
          <p:nvPr/>
        </p:nvSpPr>
        <p:spPr>
          <a:xfrm>
            <a:off x="1890348" y="1628800"/>
            <a:ext cx="1368152" cy="612648"/>
          </a:xfrm>
          <a:prstGeom prst="wedgeRoundRectCallout">
            <a:avLst>
              <a:gd name="adj1" fmla="val 90558"/>
              <a:gd name="adj2" fmla="val 54208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one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8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18" grpId="0"/>
      <p:bldP spid="18" grpId="1"/>
      <p:bldP spid="22" grpId="0" animBg="1"/>
      <p:bldP spid="37" grpId="0"/>
      <p:bldP spid="37" grpId="1"/>
      <p:bldP spid="38" grpId="0"/>
      <p:bldP spid="38" grpId="1"/>
      <p:bldP spid="35" grpId="0" animBg="1"/>
      <p:bldP spid="44" grpId="0" animBg="1"/>
      <p:bldP spid="16" grpId="0" animBg="1"/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5317633" y="1234034"/>
            <a:ext cx="2808312" cy="898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a = a + 1;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b = b – 1;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……</a:t>
            </a:r>
            <a:endParaRPr kumimoji="0" lang="en-US" altLang="zh-TW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cxnSp>
        <p:nvCxnSpPr>
          <p:cNvPr id="171" name="直線接點 170"/>
          <p:cNvCxnSpPr/>
          <p:nvPr/>
        </p:nvCxnSpPr>
        <p:spPr>
          <a:xfrm>
            <a:off x="2570121" y="5473596"/>
            <a:ext cx="77974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6785866" y="54864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prstClr val="black"/>
                </a:solidFill>
                <a:latin typeface="Calibri" panose="020F0502020204030204"/>
              </a:rPr>
              <a:t>clone()……</a:t>
            </a:r>
            <a:endParaRPr kumimoji="0" lang="zh-TW" altLang="en-US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5461650" y="5868836"/>
            <a:ext cx="2578567" cy="944540"/>
          </a:xfrm>
          <a:prstGeom prst="roundRect">
            <a:avLst/>
          </a:prstGeom>
          <a:solidFill>
            <a:srgbClr val="9FFD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OS</a:t>
            </a:r>
          </a:p>
        </p:txBody>
      </p:sp>
      <p:cxnSp>
        <p:nvCxnSpPr>
          <p:cNvPr id="65" name="直線接點 23"/>
          <p:cNvCxnSpPr/>
          <p:nvPr/>
        </p:nvCxnSpPr>
        <p:spPr>
          <a:xfrm flipV="1">
            <a:off x="6743990" y="5106850"/>
            <a:ext cx="83" cy="826517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5307376" y="2221597"/>
            <a:ext cx="2808312" cy="15009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pthread_create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 </a:t>
            </a:r>
          </a:p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pthread_create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</a:t>
            </a:r>
          </a:p>
          <a:p>
            <a:pPr algn="ctr" eaLnBrk="0" hangingPunct="0">
              <a:defRPr/>
            </a:pP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</a:t>
            </a:r>
          </a:p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pthread_join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 </a:t>
            </a:r>
          </a:p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pthread_join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</a:t>
            </a:r>
            <a:endParaRPr lang="zh-TW" altLang="en-US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7354708" y="2720504"/>
            <a:ext cx="1371018" cy="4229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Library</a:t>
            </a:r>
            <a:endParaRPr kumimoji="0" lang="zh-TW" altLang="en-US" sz="20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992313" y="44624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/>
              </a:rPr>
              <a:t>Creation and Management of Threads are Done by </a:t>
            </a:r>
            <a:r>
              <a:rPr lang="en-US" altLang="zh-TW" sz="2800" i="1" kern="0" dirty="0">
                <a:solidFill>
                  <a:srgbClr val="0066FF"/>
                </a:solidFill>
                <a:latin typeface="Calibri" panose="020F0502020204030204" pitchFamily="34" charset="0"/>
                <a:ea typeface="新細明體"/>
              </a:rPr>
              <a:t>Compilers</a:t>
            </a:r>
            <a:r>
              <a:rPr lang="en-US" altLang="zh-TW" sz="2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/>
              </a:rPr>
              <a:t> and </a:t>
            </a:r>
            <a:r>
              <a:rPr lang="en-US" altLang="zh-TW" sz="2800" i="1" kern="0" dirty="0">
                <a:solidFill>
                  <a:srgbClr val="0066FF"/>
                </a:solidFill>
                <a:latin typeface="Calibri" panose="020F0502020204030204" pitchFamily="34" charset="0"/>
                <a:ea typeface="新細明體"/>
              </a:rPr>
              <a:t>Libraries</a:t>
            </a:r>
            <a:endParaRPr lang="zh-TW" altLang="en-US" sz="2800" kern="0" dirty="0">
              <a:solidFill>
                <a:srgbClr val="000000"/>
              </a:solidFill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2540864" y="3722552"/>
            <a:ext cx="2376264" cy="1107488"/>
          </a:xfrm>
          <a:prstGeom prst="wedgeRoundRectCallout">
            <a:avLst>
              <a:gd name="adj1" fmla="val 63968"/>
              <a:gd name="adj2" fmla="val -9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800" b="1" kern="0" dirty="0">
                <a:solidFill>
                  <a:srgbClr val="000000"/>
                </a:solidFill>
                <a:latin typeface="Calibri" panose="020F0502020204030204" pitchFamily="34" charset="0"/>
                <a:ea typeface="新細明體" pitchFamily="18" charset="-120"/>
              </a:rPr>
              <a:t>The number of threads are determined by </a:t>
            </a:r>
            <a:r>
              <a:rPr lang="en-US" altLang="zh-TW" sz="1800" b="1" kern="0" dirty="0">
                <a:solidFill>
                  <a:srgbClr val="FF0000"/>
                </a:solidFill>
                <a:latin typeface="Calibri" panose="020F0502020204030204" pitchFamily="34" charset="0"/>
                <a:ea typeface="新細明體" pitchFamily="18" charset="-120"/>
              </a:rPr>
              <a:t>library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8616280" y="3429001"/>
            <a:ext cx="1872208" cy="1262663"/>
          </a:xfrm>
          <a:prstGeom prst="wedgeRoundRectCallout">
            <a:avLst>
              <a:gd name="adj1" fmla="val -76664"/>
              <a:gd name="adj2" fmla="val -58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800" b="1" kern="0" dirty="0">
                <a:solidFill>
                  <a:srgbClr val="000000"/>
                </a:solidFill>
                <a:latin typeface="Calibri" panose="020F0502020204030204" pitchFamily="34" charset="0"/>
                <a:ea typeface="新細明體" pitchFamily="18" charset="-120"/>
              </a:rPr>
              <a:t>Creation and Management of Threads are done by </a:t>
            </a:r>
            <a:r>
              <a:rPr lang="en-US" altLang="zh-TW" sz="1800" b="1" kern="0" dirty="0">
                <a:solidFill>
                  <a:srgbClr val="FF0000"/>
                </a:solidFill>
                <a:latin typeface="Calibri" panose="020F0502020204030204" pitchFamily="34" charset="0"/>
                <a:ea typeface="新細明體" pitchFamily="18" charset="-120"/>
              </a:rPr>
              <a:t>library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8792620" y="1343746"/>
            <a:ext cx="1263820" cy="697075"/>
          </a:xfrm>
          <a:prstGeom prst="wedgeRoundRectCallout">
            <a:avLst>
              <a:gd name="adj1" fmla="val -85785"/>
              <a:gd name="adj2" fmla="val -221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800" b="1" kern="0" dirty="0">
                <a:solidFill>
                  <a:srgbClr val="000000"/>
                </a:solidFill>
                <a:latin typeface="Calibri" panose="020F0502020204030204" pitchFamily="34" charset="0"/>
                <a:ea typeface="新細明體" pitchFamily="18" charset="-120"/>
              </a:rPr>
              <a:t>Execution</a:t>
            </a:r>
          </a:p>
          <a:p>
            <a:pPr algn="ctr">
              <a:defRPr/>
            </a:pPr>
            <a:r>
              <a:rPr lang="en-US" altLang="zh-TW" sz="1800" b="1" kern="0" dirty="0">
                <a:solidFill>
                  <a:srgbClr val="000000"/>
                </a:solidFill>
                <a:latin typeface="Calibri" panose="020F0502020204030204" pitchFamily="34" charset="0"/>
                <a:ea typeface="新細明體" pitchFamily="18" charset="-120"/>
              </a:rPr>
              <a:t> file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124" y="1124744"/>
            <a:ext cx="3095125" cy="4176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1524000" y="1168451"/>
            <a:ext cx="2771800" cy="10966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#pragma </a:t>
            </a:r>
            <a:r>
              <a:rPr kumimoji="0"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omp</a:t>
            </a: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 parallel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    </a:t>
            </a:r>
            <a:r>
              <a:rPr kumimoji="0"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printf</a:t>
            </a: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(“Parallel region.”);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}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4359151" y="1519692"/>
            <a:ext cx="854806" cy="484632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221548" y="1888224"/>
            <a:ext cx="134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compiler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2299374" y="2529215"/>
            <a:ext cx="2609104" cy="614264"/>
          </a:xfrm>
          <a:prstGeom prst="wedgeRoundRectCallout">
            <a:avLst>
              <a:gd name="adj1" fmla="val 44738"/>
              <a:gd name="adj2" fmla="val -104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must recognize the directive (parallel region)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339834" y="3783245"/>
            <a:ext cx="2808312" cy="15009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pthread_create</a:t>
            </a: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 {</a:t>
            </a:r>
          </a:p>
          <a:p>
            <a:pPr eaLnBrk="0" hangingPunct="0">
              <a:defRPr/>
            </a:pP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      clone() …</a:t>
            </a:r>
          </a:p>
          <a:p>
            <a:pPr eaLnBrk="0" hangingPunct="0">
              <a:defRPr/>
            </a:pP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}</a:t>
            </a:r>
          </a:p>
          <a:p>
            <a:pPr eaLnBrk="0" hangingPunct="0">
              <a:defRPr/>
            </a:pPr>
            <a:r>
              <a:rPr lang="en-US" altLang="zh-TW" sz="1800" b="1" dirty="0" err="1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pthread_join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  </a:t>
            </a: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{</a:t>
            </a:r>
            <a:endParaRPr lang="en-US" altLang="zh-TW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  <a:p>
            <a:pPr eaLnBrk="0" hangingPunct="0">
              <a:defRPr/>
            </a:pP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}</a:t>
            </a:r>
            <a:endParaRPr lang="zh-TW" altLang="en-US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7354708" y="4253149"/>
            <a:ext cx="1371018" cy="4229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 Library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2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2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u"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Ex2: </a:t>
            </a:r>
            <a:r>
              <a:rPr lang="da-DK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#pragma omp parallel for </a:t>
            </a:r>
          </a:p>
          <a:p>
            <a:pPr>
              <a:buNone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  for(i=0;i&lt;N;i++) { </a:t>
            </a:r>
          </a:p>
          <a:p>
            <a:pPr>
              <a:buFont typeface="Monotype Sorts" pitchFamily="-84" charset="2"/>
              <a:buNone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    c[i] = a[i] + b[i]; </a:t>
            </a:r>
          </a:p>
          <a:p>
            <a:pPr>
              <a:buFont typeface="Monotype Sorts" pitchFamily="-84" charset="2"/>
              <a:buNone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TW" dirty="0" smtClean="0"/>
              <a:t>Run the </a:t>
            </a:r>
            <a:r>
              <a:rPr lang="en-US" altLang="zh-TW" b="1" dirty="0" smtClean="0"/>
              <a:t>for loop</a:t>
            </a:r>
            <a:r>
              <a:rPr lang="en-US" altLang="zh-TW" dirty="0" smtClean="0"/>
              <a:t> in parallel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TW" dirty="0" err="1" smtClean="0"/>
              <a:t>OpenMP</a:t>
            </a:r>
            <a:r>
              <a:rPr lang="en-US" altLang="zh-TW" dirty="0" smtClean="0"/>
              <a:t> divides the work in the 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loop </a:t>
            </a:r>
            <a:r>
              <a:rPr lang="en-US" altLang="zh-TW" dirty="0" smtClean="0"/>
              <a:t>among the threads that it creates </a:t>
            </a:r>
            <a:r>
              <a:rPr lang="en-US" altLang="zh-TW" sz="1800" dirty="0" smtClean="0"/>
              <a:t>(</a:t>
            </a:r>
            <a:r>
              <a:rPr lang="en-US" altLang="zh-TW" sz="1800" dirty="0"/>
              <a:t>shown in the following slide)</a:t>
            </a:r>
          </a:p>
          <a:p>
            <a:pPr lvl="1">
              <a:buFont typeface="Wingdings" pitchFamily="2" charset="2"/>
              <a:buChar char="ü"/>
            </a:pPr>
            <a:endParaRPr lang="en-US" altLang="zh-TW" dirty="0" smtClean="0"/>
          </a:p>
          <a:p>
            <a:pPr lvl="1">
              <a:buFont typeface="Wingdings" pitchFamily="2" charset="2"/>
              <a:buChar char="ü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2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to </a:t>
            </a:r>
            <a:r>
              <a:rPr lang="en-US" altLang="zh-TW" dirty="0" err="1" smtClean="0"/>
              <a:t>Pthreads</a:t>
            </a:r>
            <a:r>
              <a:rPr lang="en-US" altLang="zh-TW" dirty="0" smtClean="0"/>
              <a:t> </a:t>
            </a:r>
            <a:r>
              <a:rPr lang="en-US" altLang="zh-TW" dirty="0"/>
              <a:t>by </a:t>
            </a:r>
            <a:r>
              <a:rPr lang="en-US" altLang="zh-TW" dirty="0" err="1"/>
              <a:t>OpenMP</a:t>
            </a:r>
            <a:r>
              <a:rPr lang="en-US" altLang="zh-TW" dirty="0"/>
              <a:t> </a:t>
            </a:r>
            <a:r>
              <a:rPr lang="en-US" altLang="zh-TW" dirty="0" smtClean="0"/>
              <a:t>Library</a:t>
            </a:r>
            <a:endParaRPr lang="zh-TW" altLang="en-US" dirty="0"/>
          </a:p>
        </p:txBody>
      </p:sp>
      <p:pic>
        <p:nvPicPr>
          <p:cNvPr id="2050" name="Picture 2" descr="http://2.bp.blogspot.com/-L7Lc0rOtQcg/TZxhPZTSolI/AAAAAAAAAGI/-Ky8lnyvQ80/s1600/loop_construct_596x3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69" y="1700808"/>
            <a:ext cx="799288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431705" y="6488668"/>
            <a:ext cx="733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1" dirty="0">
                <a:latin typeface="Calibri" panose="020F0502020204030204" pitchFamily="34" charset="0"/>
              </a:rPr>
              <a:t>http://aaz-blogger.blogspot.com/2011/03/openmp-parallel-construct.html</a:t>
            </a:r>
            <a:endParaRPr lang="zh-TW" altLang="en-US" sz="1800" b="1" i="1" dirty="0">
              <a:latin typeface="Calibri" panose="020F0502020204030204" pitchFamily="34" charset="0"/>
            </a:endParaRPr>
          </a:p>
        </p:txBody>
      </p:sp>
      <p:sp>
        <p:nvSpPr>
          <p:cNvPr id="5" name="圓角矩形圖說文字 4"/>
          <p:cNvSpPr/>
          <p:nvPr/>
        </p:nvSpPr>
        <p:spPr>
          <a:xfrm>
            <a:off x="3287688" y="5589240"/>
            <a:ext cx="6408712" cy="792088"/>
          </a:xfrm>
          <a:prstGeom prst="wedgeRoundRectCallout">
            <a:avLst>
              <a:gd name="adj1" fmla="val 17544"/>
              <a:gd name="adj2" fmla="val -2279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These three for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loops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are then executed by multiple threads (determined by library)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9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Grand Central Dispatch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Apple technology for Mac OS X and iOS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Allow identification of </a:t>
            </a:r>
            <a:r>
              <a:rPr lang="en-US" altLang="zh-TW" b="1" dirty="0" smtClean="0"/>
              <a:t>section of code (tasks) </a:t>
            </a:r>
            <a:r>
              <a:rPr lang="en-US" altLang="zh-TW" dirty="0" smtClean="0"/>
              <a:t>to run </a:t>
            </a:r>
            <a:r>
              <a:rPr lang="en-US" altLang="zh-TW" b="1" dirty="0" smtClean="0"/>
              <a:t>in parallel 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By defining </a:t>
            </a:r>
            <a:r>
              <a:rPr lang="en-US" altLang="zh-TW" b="1" dirty="0" smtClean="0">
                <a:solidFill>
                  <a:srgbClr val="FF3300"/>
                </a:solidFill>
              </a:rPr>
              <a:t>“block”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Like </a:t>
            </a:r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0000"/>
                </a:solidFill>
              </a:rPr>
              <a:t>“</a:t>
            </a:r>
            <a:r>
              <a:rPr lang="en-US" altLang="zh-TW" b="1" dirty="0" smtClean="0">
                <a:solidFill>
                  <a:srgbClr val="FF0000"/>
                </a:solidFill>
              </a:rPr>
              <a:t>blocks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Syntax: </a:t>
            </a:r>
            <a:r>
              <a:rPr lang="en-US" altLang="zh-TW" b="1" dirty="0" smtClean="0">
                <a:solidFill>
                  <a:srgbClr val="0066FF"/>
                </a:solidFill>
              </a:rPr>
              <a:t>^{…}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Examples:   </a:t>
            </a:r>
            <a:r>
              <a:rPr lang="ro-RO" altLang="zh-TW" b="1" dirty="0" smtClean="0">
                <a:latin typeface="Courier New" pitchFamily="49" charset="0"/>
                <a:cs typeface="Courier New" pitchFamily="49" charset="0"/>
              </a:rPr>
              <a:t>ˆ{printf("I am a block"); } 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Then, the </a:t>
            </a:r>
            <a:r>
              <a:rPr lang="en-US" altLang="zh-TW" i="1" dirty="0" err="1" smtClean="0">
                <a:latin typeface="Calibri" pitchFamily="34" charset="0"/>
              </a:rPr>
              <a:t>printf</a:t>
            </a:r>
            <a:r>
              <a:rPr lang="en-US" altLang="zh-TW" i="1" dirty="0" smtClean="0">
                <a:latin typeface="Calibri" pitchFamily="34" charset="0"/>
              </a:rPr>
              <a:t>() </a:t>
            </a:r>
            <a:r>
              <a:rPr lang="en-US" altLang="zh-TW" dirty="0" smtClean="0"/>
              <a:t>can be run parallel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Grand Central </a:t>
            </a:r>
            <a:r>
              <a:rPr lang="en-US" altLang="zh-TW" dirty="0" smtClean="0"/>
              <a:t>Dispatch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Grand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Central Dispatch </a:t>
            </a:r>
            <a:r>
              <a:rPr lang="en-US" altLang="zh-TW" dirty="0" smtClean="0"/>
              <a:t>(GCD)</a:t>
            </a:r>
          </a:p>
          <a:p>
            <a:pPr lvl="1"/>
            <a:r>
              <a:rPr lang="en-US" altLang="zh-TW" dirty="0" smtClean="0"/>
              <a:t>Places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 on a </a:t>
            </a:r>
            <a:r>
              <a:rPr lang="en-US" altLang="zh-TW" b="1" dirty="0" smtClean="0">
                <a:solidFill>
                  <a:srgbClr val="FF0000"/>
                </a:solidFill>
              </a:rPr>
              <a:t>dispatch queue</a:t>
            </a:r>
          </a:p>
          <a:p>
            <a:pPr lvl="1"/>
            <a:r>
              <a:rPr lang="en-US" altLang="zh-TW" dirty="0" smtClean="0"/>
              <a:t>Tasks are removed from the queue in FIFO order</a:t>
            </a:r>
          </a:p>
          <a:p>
            <a:pPr lvl="1"/>
            <a:r>
              <a:rPr lang="en-US" altLang="zh-TW" dirty="0" smtClean="0"/>
              <a:t>Once a task is removed, it is assigned to a thread</a:t>
            </a:r>
          </a:p>
          <a:p>
            <a:pPr lvl="1"/>
            <a:r>
              <a:rPr lang="en-US" altLang="zh-TW" dirty="0" smtClean="0"/>
              <a:t>Shown </a:t>
            </a:r>
            <a:r>
              <a:rPr lang="en-US" altLang="zh-TW" dirty="0"/>
              <a:t>in the following </a:t>
            </a:r>
            <a:r>
              <a:rPr lang="en-US" altLang="zh-TW" dirty="0" smtClean="0"/>
              <a:t>slide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The number of threads is determined by GCD</a:t>
            </a:r>
          </a:p>
        </p:txBody>
      </p:sp>
    </p:spTree>
    <p:extLst>
      <p:ext uri="{BB962C8B-B14F-4D97-AF65-F5344CB8AC3E}">
        <p14:creationId xmlns:p14="http://schemas.microsoft.com/office/powerpoint/2010/main" val="186299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Grand Central Dispatch (Cont.)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28" y="1988841"/>
            <a:ext cx="5978180" cy="4086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23992" y="6560249"/>
            <a:ext cx="464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https://www.slideshare.net/cqtt191/grand-dispatch-central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1" y="1777474"/>
            <a:ext cx="1495425" cy="32575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9031585" y="1777474"/>
            <a:ext cx="1008112" cy="504056"/>
          </a:xfrm>
          <a:prstGeom prst="round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threads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031585" y="2800116"/>
            <a:ext cx="1008112" cy="504056"/>
          </a:xfrm>
          <a:prstGeom prst="round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threads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9031585" y="3665542"/>
            <a:ext cx="1008112" cy="504056"/>
          </a:xfrm>
          <a:prstGeom prst="round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threads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038650" y="4512699"/>
            <a:ext cx="1008112" cy="504056"/>
          </a:xfrm>
          <a:prstGeom prst="round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threads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dirty="0" smtClean="0"/>
              <a:t>Grand Central Dispatch</a:t>
            </a:r>
          </a:p>
          <a:p>
            <a:r>
              <a:rPr lang="en-US" altLang="zh-TW" b="1" dirty="0" smtClean="0">
                <a:solidFill>
                  <a:srgbClr val="FF3300"/>
                </a:solidFill>
              </a:rPr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8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Intel Threading Building Blocks (TBB)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library for </a:t>
            </a:r>
            <a:r>
              <a:rPr lang="en-US" altLang="zh-TW" dirty="0"/>
              <a:t>designing parallel C++ </a:t>
            </a:r>
            <a:r>
              <a:rPr lang="en-US" altLang="zh-TW" dirty="0" smtClean="0"/>
              <a:t>programs</a:t>
            </a:r>
          </a:p>
          <a:p>
            <a:r>
              <a:rPr lang="en-US" altLang="zh-TW" dirty="0" smtClean="0"/>
              <a:t>Examples: pass each value in an array 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altLang="zh-TW" dirty="0" smtClean="0"/>
              <a:t> to the 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apply()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E.g., the </a:t>
            </a: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TW" dirty="0" smtClean="0"/>
              <a:t>function add one to each input parameter</a:t>
            </a:r>
            <a:endParaRPr lang="en-US" altLang="zh-TW" dirty="0"/>
          </a:p>
          <a:p>
            <a:r>
              <a:rPr lang="en-US" altLang="zh-TW" b="1" dirty="0" smtClean="0"/>
              <a:t>Method 1:</a:t>
            </a:r>
            <a:r>
              <a:rPr lang="en-US" altLang="zh-TW" dirty="0" smtClean="0"/>
              <a:t> a </a:t>
            </a:r>
            <a:r>
              <a:rPr lang="en-US" altLang="zh-TW" b="1" dirty="0"/>
              <a:t>serial</a:t>
            </a:r>
            <a:r>
              <a:rPr lang="en-US" altLang="zh-TW" dirty="0"/>
              <a:t> version of a simple for loop</a:t>
            </a:r>
          </a:p>
          <a:p>
            <a:pPr lvl="1"/>
            <a:r>
              <a:rPr lang="en-US" altLang="zh-TW" dirty="0" smtClean="0"/>
              <a:t>Bad: time consuming, fail to utilize multi-core processing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085184"/>
            <a:ext cx="6120680" cy="110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0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Intel Threading Building Blocks (TBB) (Cont.)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Method </a:t>
            </a:r>
            <a:r>
              <a:rPr lang="en-US" altLang="zh-TW" b="1" dirty="0" smtClean="0"/>
              <a:t>2:</a:t>
            </a:r>
            <a:r>
              <a:rPr lang="en-US" altLang="zh-TW" dirty="0" smtClean="0"/>
              <a:t> </a:t>
            </a:r>
            <a:r>
              <a:rPr lang="en-US" altLang="zh-TW" dirty="0"/>
              <a:t>uses </a:t>
            </a:r>
            <a:r>
              <a:rPr lang="en-US" altLang="zh-TW" dirty="0" smtClean="0"/>
              <a:t>TBB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TBB </a:t>
            </a:r>
            <a:r>
              <a:rPr lang="en-US" altLang="zh-TW" dirty="0"/>
              <a:t>provides </a:t>
            </a:r>
            <a:r>
              <a:rPr lang="en-US" altLang="zh-TW" dirty="0" smtClean="0"/>
              <a:t>a </a:t>
            </a:r>
            <a:r>
              <a:rPr lang="en-US" altLang="zh-TW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altLang="zh-TW" dirty="0"/>
              <a:t> </a:t>
            </a:r>
            <a:r>
              <a:rPr lang="en-US" altLang="zh-TW" dirty="0" smtClean="0"/>
              <a:t>template</a:t>
            </a:r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 lvl="1">
              <a:lnSpc>
                <a:spcPct val="120000"/>
              </a:lnSpc>
            </a:pP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TBB divides the loop iteration into a number of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 (</a:t>
            </a:r>
            <a:r>
              <a:rPr lang="zh-TW" altLang="en-US" dirty="0" smtClean="0"/>
              <a:t>工作</a:t>
            </a:r>
            <a:r>
              <a:rPr lang="en-US" altLang="zh-TW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Then, TBB creates a number of </a:t>
            </a:r>
            <a:r>
              <a:rPr lang="en-US" altLang="zh-TW" b="1" dirty="0" smtClean="0"/>
              <a:t>thread</a:t>
            </a:r>
            <a:r>
              <a:rPr lang="en-US" altLang="zh-TW" dirty="0" smtClean="0"/>
              <a:t>s and assign tasks to threads</a:t>
            </a:r>
          </a:p>
          <a:p>
            <a:pPr lvl="1">
              <a:lnSpc>
                <a:spcPct val="120000"/>
              </a:lnSpc>
            </a:pPr>
            <a:r>
              <a:rPr lang="en-US" altLang="zh-TW" sz="2200" dirty="0" smtClean="0"/>
              <a:t>See the following slide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775520" y="2708920"/>
            <a:ext cx="7796659" cy="1368152"/>
            <a:chOff x="1631504" y="2564904"/>
            <a:chExt cx="7796659" cy="93610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063" y="2564904"/>
              <a:ext cx="6642100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圓角矩形圖說文字 4"/>
            <p:cNvSpPr/>
            <p:nvPr/>
          </p:nvSpPr>
          <p:spPr>
            <a:xfrm>
              <a:off x="4511824" y="3176972"/>
              <a:ext cx="698376" cy="324036"/>
            </a:xfrm>
            <a:prstGeom prst="wedgeRoundRectCallout">
              <a:avLst>
                <a:gd name="adj1" fmla="val 55469"/>
                <a:gd name="adj2" fmla="val -91810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start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圓角矩形圖說文字 5"/>
            <p:cNvSpPr/>
            <p:nvPr/>
          </p:nvSpPr>
          <p:spPr>
            <a:xfrm>
              <a:off x="1631504" y="3176972"/>
              <a:ext cx="2736304" cy="324036"/>
            </a:xfrm>
            <a:prstGeom prst="wedgeRoundRectCallout">
              <a:avLst>
                <a:gd name="adj1" fmla="val 57117"/>
                <a:gd name="adj2" fmla="val -97157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typedef</a:t>
              </a:r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 unsigned </a:t>
              </a:r>
              <a:r>
                <a:rPr lang="en-US" altLang="zh-TW" sz="1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int</a:t>
              </a:r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TW" sz="1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size_t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圓角矩形圖說文字 6"/>
            <p:cNvSpPr/>
            <p:nvPr/>
          </p:nvSpPr>
          <p:spPr>
            <a:xfrm>
              <a:off x="5316687" y="3176972"/>
              <a:ext cx="698376" cy="324036"/>
            </a:xfrm>
            <a:prstGeom prst="wedgeRoundRectCallout">
              <a:avLst>
                <a:gd name="adj1" fmla="val 12744"/>
                <a:gd name="adj2" fmla="val -94780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end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圓角矩形圖說文字 7"/>
            <p:cNvSpPr/>
            <p:nvPr/>
          </p:nvSpPr>
          <p:spPr>
            <a:xfrm>
              <a:off x="6672065" y="3175996"/>
              <a:ext cx="730725" cy="325012"/>
            </a:xfrm>
            <a:prstGeom prst="wedgeRoundRectCallout">
              <a:avLst>
                <a:gd name="adj1" fmla="val 12744"/>
                <a:gd name="adj2" fmla="val -94780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index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圓角矩形圖說文字 8"/>
            <p:cNvSpPr/>
            <p:nvPr/>
          </p:nvSpPr>
          <p:spPr>
            <a:xfrm>
              <a:off x="7888447" y="3194486"/>
              <a:ext cx="1207755" cy="306522"/>
            </a:xfrm>
            <a:prstGeom prst="wedgeRoundRectCallout">
              <a:avLst>
                <a:gd name="adj1" fmla="val -18337"/>
                <a:gd name="adj2" fmla="val -91640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Loop body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0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 smtClean="0"/>
              <a:t>問題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同一個</a:t>
            </a:r>
            <a:r>
              <a:rPr lang="en-US" altLang="zh-TW" sz="4000" dirty="0" smtClean="0"/>
              <a:t>Process</a:t>
            </a:r>
            <a:r>
              <a:rPr lang="zh-TW" altLang="en-US" sz="4000" dirty="0" smtClean="0"/>
              <a:t>的</a:t>
            </a:r>
            <a:r>
              <a:rPr lang="en-US" altLang="zh-TW" sz="4000" dirty="0" smtClean="0"/>
              <a:t>Threads</a:t>
            </a:r>
            <a:r>
              <a:rPr lang="zh-TW" altLang="en-US" sz="4000" dirty="0" smtClean="0"/>
              <a:t>哪些可以共享</a:t>
            </a:r>
            <a:r>
              <a:rPr lang="en-US" altLang="zh-TW" sz="4000" dirty="0"/>
              <a:t>?</a:t>
            </a:r>
            <a:r>
              <a:rPr lang="zh-TW" altLang="en-US" sz="4000" dirty="0" smtClean="0"/>
              <a:t>哪些不行</a:t>
            </a:r>
            <a:r>
              <a:rPr lang="en-US" altLang="zh-TW" sz="4000" dirty="0" smtClean="0"/>
              <a:t>?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62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Intel Threading Building Blocks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4" y="1988840"/>
            <a:ext cx="3671639" cy="22322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708920"/>
            <a:ext cx="4653536" cy="68216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223792" y="2308810"/>
            <a:ext cx="2682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divided into three tasks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7710329" y="350100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6906386" y="4663008"/>
            <a:ext cx="2262334" cy="504056"/>
            <a:chOff x="5382386" y="4663008"/>
            <a:chExt cx="2262334" cy="504056"/>
          </a:xfrm>
        </p:grpSpPr>
        <p:sp>
          <p:nvSpPr>
            <p:cNvPr id="8" name="圓角矩形 7"/>
            <p:cNvSpPr/>
            <p:nvPr/>
          </p:nvSpPr>
          <p:spPr>
            <a:xfrm>
              <a:off x="5382386" y="4663008"/>
              <a:ext cx="1008112" cy="504056"/>
            </a:xfrm>
            <a:prstGeom prst="round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threads</a:t>
              </a:r>
              <a:endParaRPr lang="zh-TW" altLang="en-US" sz="18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636608" y="4663008"/>
              <a:ext cx="1008112" cy="504056"/>
            </a:xfrm>
            <a:prstGeom prst="round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threads</a:t>
              </a:r>
              <a:endParaRPr lang="zh-TW" altLang="en-US" sz="18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8134736" y="3717032"/>
            <a:ext cx="2490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assign to two threads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9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dirty="0"/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2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Fork Join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FF3300"/>
                </a:solidFill>
              </a:rPr>
              <a:t>fork-join model </a:t>
            </a:r>
            <a:r>
              <a:rPr lang="en-US" altLang="zh-TW" dirty="0" smtClean="0"/>
              <a:t>described in Section 4.4 is </a:t>
            </a:r>
            <a:r>
              <a:rPr lang="en-US" altLang="zh-TW" b="1" dirty="0" smtClean="0">
                <a:solidFill>
                  <a:srgbClr val="0000FF"/>
                </a:solidFill>
              </a:rPr>
              <a:t>explicit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pPr lvl="1"/>
            <a:r>
              <a:rPr lang="en-US" altLang="zh-TW" dirty="0" smtClean="0"/>
              <a:t>E.g., </a:t>
            </a:r>
            <a:r>
              <a:rPr lang="en-US" altLang="zh-TW" dirty="0" err="1" smtClean="0"/>
              <a:t>Pthreads</a:t>
            </a:r>
            <a:r>
              <a:rPr lang="en-US" altLang="zh-TW" dirty="0" smtClean="0"/>
              <a:t>, Windows Threads,…</a:t>
            </a:r>
          </a:p>
          <a:p>
            <a:pPr lvl="1"/>
            <a:r>
              <a:rPr lang="en-US" altLang="zh-TW" dirty="0"/>
              <a:t>Multiple threads </a:t>
            </a:r>
            <a:r>
              <a:rPr lang="en-US" altLang="zh-TW" dirty="0" smtClean="0"/>
              <a:t>are </a:t>
            </a:r>
            <a:r>
              <a:rPr lang="en-US" altLang="zh-TW" b="1" dirty="0"/>
              <a:t>forked</a:t>
            </a:r>
            <a:r>
              <a:rPr lang="en-US" altLang="zh-TW" dirty="0"/>
              <a:t>, and then </a:t>
            </a:r>
            <a:r>
              <a:rPr lang="en-US" altLang="zh-TW" b="1" dirty="0" smtClean="0"/>
              <a:t>joined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b="1" dirty="0" smtClean="0"/>
              <a:t>Synchronous</a:t>
            </a:r>
            <a:r>
              <a:rPr lang="en-US" altLang="zh-TW" dirty="0" smtClean="0"/>
              <a:t> model</a:t>
            </a:r>
          </a:p>
          <a:p>
            <a:pPr lvl="1"/>
            <a:r>
              <a:rPr lang="en-US" altLang="zh-TW" dirty="0" smtClean="0"/>
              <a:t>Characterized as </a:t>
            </a:r>
            <a:r>
              <a:rPr lang="en-US" altLang="zh-TW" b="1" dirty="0" smtClean="0"/>
              <a:t>explicit </a:t>
            </a:r>
            <a:r>
              <a:rPr lang="en-US" altLang="zh-TW" b="1" dirty="0"/>
              <a:t>thread creation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See the following slide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 </a:t>
            </a:r>
            <a:r>
              <a:rPr lang="en-US" altLang="zh-TW" dirty="0"/>
              <a:t>fact, </a:t>
            </a:r>
            <a:r>
              <a:rPr lang="en-US" altLang="zh-TW" b="1" dirty="0"/>
              <a:t>fork-join model </a:t>
            </a:r>
            <a:r>
              <a:rPr lang="en-US" altLang="zh-TW" dirty="0"/>
              <a:t>can also be </a:t>
            </a:r>
            <a:r>
              <a:rPr lang="en-US" altLang="zh-TW" b="1" dirty="0" smtClean="0">
                <a:solidFill>
                  <a:srgbClr val="0000FF"/>
                </a:solidFill>
              </a:rPr>
              <a:t>implicit</a:t>
            </a:r>
            <a:endParaRPr lang="en-US" altLang="zh-TW" b="1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7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複習：</a:t>
            </a:r>
            <a:r>
              <a:rPr lang="en-US" altLang="zh-TW" dirty="0" smtClean="0"/>
              <a:t>Example 1</a:t>
            </a: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2208214" y="1196976"/>
            <a:ext cx="7775575" cy="52629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#include &lt;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pthread.h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#include &lt;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stdio.h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新細明體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int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sum;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Void   *runner(void *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param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int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main (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int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argc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char *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argv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[])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;			/* the thread identifier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pthread_attr_t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attr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; 	/* set of thread attributes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新細明體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// set default thread attributes, e.g. stack size, scheduling info.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pthread_attr_init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(&amp;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attr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);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// create the thread, using the default attributes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pthread_create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(&amp;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&amp;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attr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runner,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argv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[1]);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// wait for the thread to exit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pthread_join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NULL)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printf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(“sum = %d\n”, sum);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void *runner (void *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param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printf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("Hello World! It's me, thread #%d!\n",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pthread_exit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(NULL);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新細明體" pitchFamily="18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5600" y="4005064"/>
            <a:ext cx="51125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95600" y="4437112"/>
            <a:ext cx="51125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1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 </a:t>
            </a:r>
            <a:r>
              <a:rPr lang="en-US" altLang="zh-TW" dirty="0" smtClean="0"/>
              <a:t>Join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Implicit </a:t>
            </a:r>
            <a:r>
              <a:rPr lang="en-US" altLang="zh-TW" b="1" dirty="0"/>
              <a:t>fork-join </a:t>
            </a:r>
            <a:r>
              <a:rPr lang="en-US" altLang="zh-TW" b="1" dirty="0" smtClean="0"/>
              <a:t>model</a:t>
            </a:r>
            <a:endParaRPr lang="en-US" altLang="zh-TW" b="1" dirty="0"/>
          </a:p>
          <a:p>
            <a:pPr lvl="1"/>
            <a:r>
              <a:rPr lang="en-US" altLang="zh-TW" b="1" dirty="0" smtClean="0">
                <a:solidFill>
                  <a:srgbClr val="FF3300"/>
                </a:solidFill>
              </a:rPr>
              <a:t>Fork </a:t>
            </a:r>
            <a:r>
              <a:rPr lang="en-US" altLang="zh-TW" dirty="0" smtClean="0"/>
              <a:t>constructs</a:t>
            </a:r>
            <a:r>
              <a:rPr lang="en-US" altLang="zh-TW" b="1" dirty="0" smtClean="0">
                <a:solidFill>
                  <a:srgbClr val="FF3300"/>
                </a:solidFill>
              </a:rPr>
              <a:t> tasks</a:t>
            </a:r>
            <a:r>
              <a:rPr lang="en-US" altLang="zh-TW" dirty="0" smtClean="0"/>
              <a:t>, instead of threads</a:t>
            </a:r>
          </a:p>
          <a:p>
            <a:pPr lvl="2"/>
            <a:r>
              <a:rPr lang="zh-TW" altLang="en-US" dirty="0" smtClean="0"/>
              <a:t>呼叫</a:t>
            </a:r>
            <a:r>
              <a:rPr lang="en-US" altLang="zh-TW" dirty="0" smtClean="0"/>
              <a:t>fork</a:t>
            </a:r>
            <a:r>
              <a:rPr lang="zh-TW" altLang="en-US" dirty="0" smtClean="0"/>
              <a:t>不會產生對應的</a:t>
            </a:r>
            <a:r>
              <a:rPr lang="en-US" altLang="zh-TW" dirty="0" smtClean="0"/>
              <a:t>thread, </a:t>
            </a:r>
            <a:r>
              <a:rPr lang="zh-TW" altLang="en-US" dirty="0" smtClean="0"/>
              <a:t>而是產生對應的</a:t>
            </a:r>
            <a:r>
              <a:rPr lang="en-US" altLang="zh-TW" dirty="0" smtClean="0"/>
              <a:t>tasks</a:t>
            </a:r>
          </a:p>
          <a:p>
            <a:pPr lvl="2"/>
            <a:r>
              <a:rPr lang="en-US" altLang="zh-TW" dirty="0" smtClean="0"/>
              <a:t>Tasks: </a:t>
            </a:r>
            <a:r>
              <a:rPr lang="zh-TW" altLang="en-US" dirty="0" smtClean="0"/>
              <a:t>工作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例如執行加法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此處不是指</a:t>
            </a:r>
            <a:r>
              <a:rPr lang="en-US" altLang="zh-TW" dirty="0" smtClean="0"/>
              <a:t>process/threads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b="1" dirty="0" smtClean="0"/>
              <a:t>library</a:t>
            </a:r>
            <a:r>
              <a:rPr lang="en-US" altLang="zh-TW" dirty="0" smtClean="0"/>
              <a:t> </a:t>
            </a:r>
          </a:p>
          <a:p>
            <a:pPr lvl="2"/>
            <a:r>
              <a:rPr lang="en-US" altLang="zh-TW" dirty="0" smtClean="0"/>
              <a:t>Determines the actual number of threads to create</a:t>
            </a:r>
          </a:p>
          <a:p>
            <a:pPr lvl="3"/>
            <a:r>
              <a:rPr lang="en-US" altLang="zh-TW" dirty="0" smtClean="0"/>
              <a:t>E.g. four threads are created since there are four CPU cores</a:t>
            </a:r>
          </a:p>
          <a:p>
            <a:pPr lvl="2"/>
            <a:r>
              <a:rPr lang="en-US" altLang="zh-TW" dirty="0" smtClean="0"/>
              <a:t>Create the threads, manages the threads, and assign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 to threads</a:t>
            </a:r>
          </a:p>
          <a:p>
            <a:pPr lvl="1"/>
            <a:r>
              <a:rPr lang="en-US" altLang="zh-TW" dirty="0" smtClean="0"/>
              <a:t>Useful for </a:t>
            </a:r>
            <a:r>
              <a:rPr lang="en-US" altLang="zh-TW" b="1" dirty="0" smtClean="0"/>
              <a:t>recursive </a:t>
            </a:r>
            <a:r>
              <a:rPr lang="en-US" altLang="zh-TW" b="1" dirty="0" smtClean="0">
                <a:solidFill>
                  <a:srgbClr val="FF3300"/>
                </a:solidFill>
              </a:rPr>
              <a:t>divide-and-conquer</a:t>
            </a:r>
            <a:r>
              <a:rPr lang="en-US" altLang="zh-TW" dirty="0" smtClean="0"/>
              <a:t> algorithms</a:t>
            </a:r>
          </a:p>
        </p:txBody>
      </p:sp>
    </p:spTree>
    <p:extLst>
      <p:ext uri="{BB962C8B-B14F-4D97-AF65-F5344CB8AC3E}">
        <p14:creationId xmlns:p14="http://schemas.microsoft.com/office/powerpoint/2010/main" val="12940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Fork-Join Model</a:t>
            </a:r>
            <a:endParaRPr lang="zh-TW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2204865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754198" y="4880123"/>
            <a:ext cx="8502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Tasks</a:t>
            </a:r>
            <a:r>
              <a:rPr lang="en-US" altLang="zh-TW" sz="2400" dirty="0">
                <a:latin typeface="Calibri" panose="020F0502020204030204" pitchFamily="34" charset="0"/>
              </a:rPr>
              <a:t> are constructed, instead of threads, during the </a:t>
            </a:r>
            <a:r>
              <a:rPr lang="en-US" altLang="zh-TW" sz="2400" b="1" dirty="0">
                <a:latin typeface="Calibri" panose="020F0502020204030204" pitchFamily="34" charset="0"/>
              </a:rPr>
              <a:t>fork</a:t>
            </a:r>
            <a:r>
              <a:rPr lang="en-US" altLang="zh-TW" sz="2400" dirty="0">
                <a:latin typeface="Calibri" panose="020F0502020204030204" pitchFamily="34" charset="0"/>
              </a:rPr>
              <a:t> stage</a:t>
            </a:r>
          </a:p>
        </p:txBody>
      </p:sp>
    </p:spTree>
    <p:extLst>
      <p:ext uri="{BB962C8B-B14F-4D97-AF65-F5344CB8AC3E}">
        <p14:creationId xmlns:p14="http://schemas.microsoft.com/office/powerpoint/2010/main" val="383466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Fork-Join Parallelism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General</a:t>
            </a:r>
            <a:r>
              <a:rPr lang="en-US" altLang="zh-TW" dirty="0"/>
              <a:t> algorithm for fork-join strategy: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610317" y="2348880"/>
            <a:ext cx="9001000" cy="3885138"/>
            <a:chOff x="2639616" y="2546178"/>
            <a:chExt cx="7200800" cy="38851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616" y="2546178"/>
              <a:ext cx="7200800" cy="388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圓角矩形 4"/>
            <p:cNvSpPr/>
            <p:nvPr/>
          </p:nvSpPr>
          <p:spPr>
            <a:xfrm>
              <a:off x="4943872" y="3933056"/>
              <a:ext cx="4536504" cy="720080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4799856" y="4854396"/>
              <a:ext cx="2088232" cy="825578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3215680" y="3284984"/>
              <a:ext cx="3456384" cy="0"/>
            </a:xfrm>
            <a:prstGeom prst="line">
              <a:avLst/>
            </a:prstGeom>
            <a:ln w="381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Fork-Join </a:t>
            </a:r>
            <a:r>
              <a:rPr lang="en-US" altLang="zh-TW" dirty="0" smtClean="0"/>
              <a:t>Parallelism (Cont.)</a:t>
            </a:r>
            <a:endParaRPr lang="zh-TW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412777"/>
            <a:ext cx="7056783" cy="482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91544" y="6393261"/>
            <a:ext cx="8502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Tasks</a:t>
            </a:r>
            <a:r>
              <a:rPr lang="en-US" altLang="zh-TW" sz="2400" dirty="0">
                <a:latin typeface="Calibri" panose="020F0502020204030204" pitchFamily="34" charset="0"/>
              </a:rPr>
              <a:t> are constructed, instead of threads, during the </a:t>
            </a:r>
            <a:r>
              <a:rPr lang="en-US" altLang="zh-TW" sz="2400" b="1" dirty="0">
                <a:latin typeface="Calibri" panose="020F0502020204030204" pitchFamily="34" charset="0"/>
              </a:rPr>
              <a:t>fork</a:t>
            </a:r>
            <a:r>
              <a:rPr lang="en-US" altLang="zh-TW" sz="2400" dirty="0">
                <a:latin typeface="Calibri" panose="020F0502020204030204" pitchFamily="34" charset="0"/>
              </a:rPr>
              <a:t> stage</a:t>
            </a:r>
          </a:p>
        </p:txBody>
      </p:sp>
    </p:spTree>
    <p:extLst>
      <p:ext uri="{BB962C8B-B14F-4D97-AF65-F5344CB8AC3E}">
        <p14:creationId xmlns:p14="http://schemas.microsoft.com/office/powerpoint/2010/main" val="2367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5317633" y="1234034"/>
            <a:ext cx="2808312" cy="898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a = a + 1;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b = b – 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……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  <p:cxnSp>
        <p:nvCxnSpPr>
          <p:cNvPr id="171" name="直線接點 170"/>
          <p:cNvCxnSpPr/>
          <p:nvPr/>
        </p:nvCxnSpPr>
        <p:spPr>
          <a:xfrm>
            <a:off x="2570121" y="5473596"/>
            <a:ext cx="77974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6785866" y="54864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itchFamily="18" charset="-120"/>
                <a:cs typeface="+mn-cs"/>
              </a:rPr>
              <a:t>clone()……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itchFamily="18" charset="-120"/>
              <a:cs typeface="+mn-cs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5461650" y="5868836"/>
            <a:ext cx="2578567" cy="944540"/>
          </a:xfrm>
          <a:prstGeom prst="roundRect">
            <a:avLst/>
          </a:prstGeom>
          <a:solidFill>
            <a:srgbClr val="9FFD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OS</a:t>
            </a:r>
          </a:p>
        </p:txBody>
      </p:sp>
      <p:cxnSp>
        <p:nvCxnSpPr>
          <p:cNvPr id="65" name="直線接點 23"/>
          <p:cNvCxnSpPr/>
          <p:nvPr/>
        </p:nvCxnSpPr>
        <p:spPr>
          <a:xfrm flipV="1">
            <a:off x="6743990" y="5106850"/>
            <a:ext cx="83" cy="826517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5307376" y="2221597"/>
            <a:ext cx="2808312" cy="15009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pthread_create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pthread_create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pthread_join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pthread_join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7354708" y="2720504"/>
            <a:ext cx="1371018" cy="4229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Library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992313" y="44624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Creation and Management of Threads are Done by </a:t>
            </a:r>
            <a:r>
              <a:rPr kumimoji="1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Compilers</a:t>
            </a: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 and </a:t>
            </a:r>
            <a:r>
              <a:rPr kumimoji="1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Libraries</a:t>
            </a:r>
            <a:endParaRPr kumimoji="1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新細明體"/>
              <a:cs typeface="+mj-cs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2540864" y="3722552"/>
            <a:ext cx="2376264" cy="1107488"/>
          </a:xfrm>
          <a:prstGeom prst="wedgeRoundRectCallout">
            <a:avLst>
              <a:gd name="adj1" fmla="val 63968"/>
              <a:gd name="adj2" fmla="val -9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The number of threads are determined by </a:t>
            </a: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library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8616280" y="3429001"/>
            <a:ext cx="1872208" cy="1262663"/>
          </a:xfrm>
          <a:prstGeom prst="wedgeRoundRectCallout">
            <a:avLst>
              <a:gd name="adj1" fmla="val -76664"/>
              <a:gd name="adj2" fmla="val -58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Creation and Management of Threads are done by </a:t>
            </a: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library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8792620" y="1343746"/>
            <a:ext cx="1263820" cy="697075"/>
          </a:xfrm>
          <a:prstGeom prst="wedgeRoundRectCallout">
            <a:avLst>
              <a:gd name="adj1" fmla="val -85785"/>
              <a:gd name="adj2" fmla="val -221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Execution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 file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124" y="1124744"/>
            <a:ext cx="3095125" cy="4176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4359151" y="1519692"/>
            <a:ext cx="854806" cy="484632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21548" y="1888224"/>
            <a:ext cx="134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compiler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339834" y="3783245"/>
            <a:ext cx="2808312" cy="15009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pthread_create</a:t>
            </a: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      clone()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pthread_join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  </a:t>
            </a: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{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}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1524000" y="1168451"/>
            <a:ext cx="2771800" cy="10966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fork()…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join()…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7354708" y="4253149"/>
            <a:ext cx="1371018" cy="4229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 Library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01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Fork-Join Parallelism (Cont.)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56" y="1556792"/>
            <a:ext cx="8229600" cy="3672408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3266231" y="5373216"/>
            <a:ext cx="6408712" cy="792088"/>
          </a:xfrm>
          <a:prstGeom prst="wedgeRoundRectCallout">
            <a:avLst>
              <a:gd name="adj1" fmla="val 17851"/>
              <a:gd name="adj2" fmla="val -231631"/>
              <a:gd name="adj3" fmla="val 16667"/>
            </a:avLst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These four tasks are then executed by multiple threads (determined by library)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151784" y="6593286"/>
            <a:ext cx="659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Calibri" panose="020F0502020204030204" pitchFamily="34" charset="0"/>
              </a:rPr>
              <a:t>http://aaz-blogger.blogspot.com/2011/03/openmp-parallel-construct.html</a:t>
            </a:r>
            <a:endParaRPr lang="zh-TW" altLang="en-US" sz="1600" b="1" i="1" dirty="0">
              <a:latin typeface="Calibri" panose="020F0502020204030204" pitchFamily="34" charset="0"/>
            </a:endParaRPr>
          </a:p>
        </p:txBody>
      </p:sp>
      <p:sp>
        <p:nvSpPr>
          <p:cNvPr id="4" name="圓角矩形圖說文字 3"/>
          <p:cNvSpPr/>
          <p:nvPr/>
        </p:nvSpPr>
        <p:spPr>
          <a:xfrm>
            <a:off x="119336" y="3140968"/>
            <a:ext cx="1800200" cy="432048"/>
          </a:xfrm>
          <a:prstGeom prst="wedgeRoundRectCallout">
            <a:avLst>
              <a:gd name="adj1" fmla="val 70517"/>
              <a:gd name="adj2" fmla="val -2218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one big task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10200456" y="2420888"/>
            <a:ext cx="1872208" cy="720080"/>
          </a:xfrm>
          <a:prstGeom prst="wedgeRoundRectCallout">
            <a:avLst>
              <a:gd name="adj1" fmla="val -69304"/>
              <a:gd name="adj2" fmla="val 9388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four small tasks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snetppt">
  <a:themeElements>
    <a:clrScheme name="osnet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snetpp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snet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snetppt">
  <a:themeElements>
    <a:clrScheme name="osnet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snetpp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snet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10644</TotalTime>
  <Words>5389</Words>
  <Application>Microsoft Office PowerPoint</Application>
  <PresentationFormat>寬螢幕</PresentationFormat>
  <Paragraphs>1314</Paragraphs>
  <Slides>142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142</vt:i4>
      </vt:variant>
    </vt:vector>
  </HeadingPairs>
  <TitlesOfParts>
    <vt:vector size="158" baseType="lpstr">
      <vt:lpstr>Monotype Sorts</vt:lpstr>
      <vt:lpstr>MS PGothic</vt:lpstr>
      <vt:lpstr>微軟正黑體</vt:lpstr>
      <vt:lpstr>新細明體</vt:lpstr>
      <vt:lpstr>標楷體</vt:lpstr>
      <vt:lpstr>Arial</vt:lpstr>
      <vt:lpstr>Bodoni MT</vt:lpstr>
      <vt:lpstr>Calibri</vt:lpstr>
      <vt:lpstr>Courier New</vt:lpstr>
      <vt:lpstr>Garamond</vt:lpstr>
      <vt:lpstr>Helvetica</vt:lpstr>
      <vt:lpstr>Times New Roman</vt:lpstr>
      <vt:lpstr>Verdana</vt:lpstr>
      <vt:lpstr>Wingdings</vt:lpstr>
      <vt:lpstr>osnetppt</vt:lpstr>
      <vt:lpstr>1_osnetppt</vt:lpstr>
      <vt:lpstr>Chapter 4    Thread &amp; Concurrency</vt:lpstr>
      <vt:lpstr>Outline</vt:lpstr>
      <vt:lpstr>Motivations</vt:lpstr>
      <vt:lpstr>Example: Matrix Multiplication- Single Process Solution</vt:lpstr>
      <vt:lpstr>Your Solutions?</vt:lpstr>
      <vt:lpstr>Example: Matrix Multiplication- Multiple Processes Solution</vt:lpstr>
      <vt:lpstr>Your Solutions?</vt:lpstr>
      <vt:lpstr>Example: Matrix Multiplication- One Process with Multiple Threads Solution</vt:lpstr>
      <vt:lpstr>問題:同一個Process的Threads哪些可以共享?哪些不行?</vt:lpstr>
      <vt:lpstr>Thread Overview</vt:lpstr>
      <vt:lpstr>Single and Multithreaded Processes</vt:lpstr>
      <vt:lpstr>If Three CPU Cores are Available</vt:lpstr>
      <vt:lpstr>Create a Process v.s Create a Thread</vt:lpstr>
      <vt:lpstr>Thread Control Block (or Thread Descriptor)</vt:lpstr>
      <vt:lpstr>Threads也有自己的執行狀態。 所以，Context Switch時必須 (1)將目前正在執行Thread的狀態儲存到TCB (2)復原接下來要執行Thread的狀態 (see the following slide)</vt:lpstr>
      <vt:lpstr>Context Switches in Threads  - Just like Context Switch in Processes</vt:lpstr>
      <vt:lpstr>Why Can’t Share the Same Stack</vt:lpstr>
      <vt:lpstr>From above figure, do you know why threads of the same process cannot share the same stack?</vt:lpstr>
      <vt:lpstr>Benefits</vt:lpstr>
      <vt:lpstr>Examples</vt:lpstr>
      <vt:lpstr>Multi-Process I/O Solution</vt:lpstr>
      <vt:lpstr>Multi-Thread I/O Solution</vt:lpstr>
      <vt:lpstr>複習：Example: Matrix Multiplication- One Process with Multiple Threads Solution</vt:lpstr>
      <vt:lpstr>Outline</vt:lpstr>
      <vt:lpstr>Concurrency v.s. Parallelism</vt:lpstr>
      <vt:lpstr>Concurrency vs. Parallelism Four Threads: T1, T2, T3, T4</vt:lpstr>
      <vt:lpstr>Outline</vt:lpstr>
      <vt:lpstr>Types of Parallelism</vt:lpstr>
      <vt:lpstr>Data Parallelism and Task Parallelism</vt:lpstr>
      <vt:lpstr>Outline</vt:lpstr>
      <vt:lpstr>Multi-Core Programming Challenges</vt:lpstr>
      <vt:lpstr>Outline</vt:lpstr>
      <vt:lpstr>Question: How to Support Thread? </vt:lpstr>
      <vt:lpstr>Supporting Threads</vt:lpstr>
      <vt:lpstr>Thread Types</vt:lpstr>
      <vt:lpstr>Multithreading Models</vt:lpstr>
      <vt:lpstr>Many-to-One</vt:lpstr>
      <vt:lpstr>Many-to-One</vt:lpstr>
      <vt:lpstr>Many-to-One Model</vt:lpstr>
      <vt:lpstr>Many-to-One Model (If Only One Processor)</vt:lpstr>
      <vt:lpstr>Another Example: 房間出租</vt:lpstr>
      <vt:lpstr>One-to-One</vt:lpstr>
      <vt:lpstr>One-to-one Model</vt:lpstr>
      <vt:lpstr>One-to-One Model (If Only One CPU is Available)</vt:lpstr>
      <vt:lpstr>Many-to-One Model (If Three CPU Cores are Available)</vt:lpstr>
      <vt:lpstr>補充：System Call Overhead</vt:lpstr>
      <vt:lpstr>Many-to-Many Model</vt:lpstr>
      <vt:lpstr>Many-to-Many Model</vt:lpstr>
      <vt:lpstr>你可以自己畫類似Pages 45或46的動畫嗎？</vt:lpstr>
      <vt:lpstr>Many-to-Many Model (Cont.)</vt:lpstr>
      <vt:lpstr>Two-level Model</vt:lpstr>
      <vt:lpstr>Summary: User Thread vs. Kernel Thread</vt:lpstr>
      <vt:lpstr>Summary: User Thread vs. Kernel Thread (Cont.)</vt:lpstr>
      <vt:lpstr>Outline</vt:lpstr>
      <vt:lpstr>Thread Library</vt:lpstr>
      <vt:lpstr>Thread Library (Cont.)</vt:lpstr>
      <vt:lpstr>Strategies for Creating Threads</vt:lpstr>
      <vt:lpstr>Strategies for Creating Threads (Cont.)</vt:lpstr>
      <vt:lpstr>Synchronous Threading: Array Summation Example</vt:lpstr>
      <vt:lpstr>Outline</vt:lpstr>
      <vt:lpstr>Pthreads</vt:lpstr>
      <vt:lpstr>The Pthreads API (Incomplete)</vt:lpstr>
      <vt:lpstr>Example</vt:lpstr>
      <vt:lpstr>Example 1</vt:lpstr>
      <vt:lpstr>Example 2: If Three CPU Cores are Available</vt:lpstr>
      <vt:lpstr>Example 3</vt:lpstr>
      <vt:lpstr>Outline</vt:lpstr>
      <vt:lpstr>Outline</vt:lpstr>
      <vt:lpstr>Java Threads</vt:lpstr>
      <vt:lpstr>Java Threads (Cont.)</vt:lpstr>
      <vt:lpstr>Java Executor Framework</vt:lpstr>
      <vt:lpstr>Java Executor Framework</vt:lpstr>
      <vt:lpstr>Java Executor Framework (Cont.)</vt:lpstr>
      <vt:lpstr>Outline</vt:lpstr>
      <vt:lpstr> Implicit Threading</vt:lpstr>
      <vt:lpstr>Implicit Threading</vt:lpstr>
      <vt:lpstr>OpenMP</vt:lpstr>
      <vt:lpstr>補充：Compiler and Compiler Directive</vt:lpstr>
      <vt:lpstr>Example 1</vt:lpstr>
      <vt:lpstr>PowerPoint 簡報</vt:lpstr>
      <vt:lpstr>Example 2</vt:lpstr>
      <vt:lpstr>Transfer to Pthreads by OpenMP Library</vt:lpstr>
      <vt:lpstr>Implicit Threading</vt:lpstr>
      <vt:lpstr>Grand Central Dispatch</vt:lpstr>
      <vt:lpstr>Grand Central Dispatch (Cont.)</vt:lpstr>
      <vt:lpstr>Grand Central Dispatch (Cont.)</vt:lpstr>
      <vt:lpstr>Implicit Threading</vt:lpstr>
      <vt:lpstr>Intel Threading Building Blocks (TBB)</vt:lpstr>
      <vt:lpstr>Intel Threading Building Blocks (TBB) (Cont.)</vt:lpstr>
      <vt:lpstr>Intel Threading Building Blocks</vt:lpstr>
      <vt:lpstr>Implicit Threading</vt:lpstr>
      <vt:lpstr>Fork Join</vt:lpstr>
      <vt:lpstr>複習：Example 1</vt:lpstr>
      <vt:lpstr>Fork Join (Cont.)</vt:lpstr>
      <vt:lpstr>Implicit Fork-Join Model</vt:lpstr>
      <vt:lpstr>Fork-Join Parallelism</vt:lpstr>
      <vt:lpstr>Fork-Join Parallelism (Cont.)</vt:lpstr>
      <vt:lpstr>PowerPoint 簡報</vt:lpstr>
      <vt:lpstr>Fork-Join Parallelism (Cont.)</vt:lpstr>
      <vt:lpstr>Example: Fork-Join Parallelism in Java (Skip!)</vt:lpstr>
      <vt:lpstr>Example: Fork-Join Parallelism in Java (Cont.) (Skip!)</vt:lpstr>
      <vt:lpstr>Example: Fork-Join Parallelism in Java (Cont.) (Skip!)</vt:lpstr>
      <vt:lpstr>Fork-Join Parallelism in Java (Skip!)</vt:lpstr>
      <vt:lpstr>Implicit Threading</vt:lpstr>
      <vt:lpstr>Summary</vt:lpstr>
      <vt:lpstr>Outline</vt:lpstr>
      <vt:lpstr>Threading Issues</vt:lpstr>
      <vt:lpstr>Thread Pools</vt:lpstr>
      <vt:lpstr>Thread Pools</vt:lpstr>
      <vt:lpstr>Thread Pools: Before</vt:lpstr>
      <vt:lpstr>Thread Pools: After</vt:lpstr>
      <vt:lpstr>Thread Pools (Cont.)</vt:lpstr>
      <vt:lpstr>Threading Issues</vt:lpstr>
      <vt:lpstr>Semantics of fork() and exec()</vt:lpstr>
      <vt:lpstr>One Process with Multiple Threads</vt:lpstr>
      <vt:lpstr>Threading Issues</vt:lpstr>
      <vt:lpstr>Signal Handling</vt:lpstr>
      <vt:lpstr>Signal Handling (Cont.)</vt:lpstr>
      <vt:lpstr>Table 20-1: Signal Types and Default Actions</vt:lpstr>
      <vt:lpstr>Signal Handling (Cont.)</vt:lpstr>
      <vt:lpstr>Threading Issues</vt:lpstr>
      <vt:lpstr>Thread Cancellation</vt:lpstr>
      <vt:lpstr>Thread Cancellation (Cont.)</vt:lpstr>
      <vt:lpstr>Example: Pthread (Skip!)</vt:lpstr>
      <vt:lpstr>Example: Pthread (Cont.) (Skip!)</vt:lpstr>
      <vt:lpstr>Example: Pthread (Cont.) (Skip!)</vt:lpstr>
      <vt:lpstr>Functions that Can Be Cancellation Points by SUSv3</vt:lpstr>
      <vt:lpstr>Pthread_testcancel() Example</vt:lpstr>
      <vt:lpstr>Threading Issues</vt:lpstr>
      <vt:lpstr>Thread-Local Storage</vt:lpstr>
      <vt:lpstr>Single and Multithreaded Processes</vt:lpstr>
      <vt:lpstr>複習：Static v.s. Global</vt:lpstr>
      <vt:lpstr>Threading Issues</vt:lpstr>
      <vt:lpstr>Scheduler Activations</vt:lpstr>
      <vt:lpstr>Scheduler Activations (Cont.)</vt:lpstr>
      <vt:lpstr>Scheduler Activations</vt:lpstr>
      <vt:lpstr>Example</vt:lpstr>
      <vt:lpstr>Example (Cont.)</vt:lpstr>
      <vt:lpstr>Scheduler Activations</vt:lpstr>
      <vt:lpstr>Outline</vt:lpstr>
      <vt:lpstr>Linux Threads</vt:lpstr>
      <vt:lpstr>A Sets of Flags to clone()</vt:lpstr>
    </vt:vector>
  </TitlesOfParts>
  <Company>NCHU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CJSREX</dc:creator>
  <cp:lastModifiedBy>hpchang</cp:lastModifiedBy>
  <cp:revision>2136</cp:revision>
  <dcterms:created xsi:type="dcterms:W3CDTF">2007-09-05T09:28:55Z</dcterms:created>
  <dcterms:modified xsi:type="dcterms:W3CDTF">2021-10-11T09:26:34Z</dcterms:modified>
</cp:coreProperties>
</file>